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1" r:id="rId5"/>
  </p:sldMasterIdLst>
  <p:notesMasterIdLst>
    <p:notesMasterId r:id="rId23"/>
  </p:notesMasterIdLst>
  <p:handoutMasterIdLst>
    <p:handoutMasterId r:id="rId24"/>
  </p:handoutMasterIdLst>
  <p:sldIdLst>
    <p:sldId id="300" r:id="rId6"/>
    <p:sldId id="305" r:id="rId7"/>
    <p:sldId id="309" r:id="rId8"/>
    <p:sldId id="315" r:id="rId9"/>
    <p:sldId id="312" r:id="rId10"/>
    <p:sldId id="327" r:id="rId11"/>
    <p:sldId id="316" r:id="rId12"/>
    <p:sldId id="326" r:id="rId13"/>
    <p:sldId id="317" r:id="rId14"/>
    <p:sldId id="318" r:id="rId15"/>
    <p:sldId id="319" r:id="rId16"/>
    <p:sldId id="320" r:id="rId17"/>
    <p:sldId id="321" r:id="rId18"/>
    <p:sldId id="322" r:id="rId19"/>
    <p:sldId id="323" r:id="rId20"/>
    <p:sldId id="324" r:id="rId21"/>
    <p:sldId id="325" r:id="rId22"/>
  </p:sldIdLst>
  <p:sldSz cx="12192000" cy="6858000"/>
  <p:notesSz cx="7026275" cy="93122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3" userDrawn="1">
          <p15:clr>
            <a:srgbClr val="A4A3A4"/>
          </p15:clr>
        </p15:guide>
        <p15:guide id="2" pos="2213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my L Ziegler" initials="ALZ" lastIdx="17" clrIdx="0"/>
  <p:cmAuthor id="1" name="Fisk, Tim" initials="TF" lastIdx="6" clrIdx="1"/>
  <p:cmAuthor id="2" name="Cordivano, Vincent R." initials="CVR" lastIdx="44" clrIdx="2">
    <p:extLst/>
  </p:cmAuthor>
  <p:cmAuthor id="3" name="Moharir, Gananath D." initials="MGD" lastIdx="18" clrIdx="3">
    <p:extLst/>
  </p:cmAuthor>
  <p:cmAuthor id="4" name="Mickle, Lee" initials="ML" lastIdx="1" clrIdx="4">
    <p:extLst/>
  </p:cmAuthor>
  <p:cmAuthor id="5" name="Line, Colleen M." initials="LCM" lastIdx="2" clrIdx="5">
    <p:extLst/>
  </p:cmAuthor>
  <p:cmAuthor id="6" name="Molla, Gina M" initials="MGM" lastIdx="1" clrIdx="6">
    <p:extLst/>
  </p:cmAuthor>
  <p:cmAuthor id="7" name="Patel, Sejal" initials="PS" lastIdx="1" clrIdx="7">
    <p:extLst/>
  </p:cmAuthor>
  <p:cmAuthor id="8" name="Hill, Dave" initials="HD" lastIdx="1" clrIdx="8">
    <p:extLst/>
  </p:cmAuthor>
  <p:cmAuthor id="9" name="Hill, Dave" initials="HD [2]" lastIdx="1" clrIdx="9">
    <p:extLst/>
  </p:cmAuthor>
  <p:cmAuthor id="10" name="Hill, Dave" initials="HD [3]" lastIdx="1" clrIdx="10">
    <p:extLst/>
  </p:cmAuthor>
  <p:cmAuthor id="11" name="Hill, Dave" initials="HD [4]" lastIdx="1" clrIdx="11">
    <p:extLst/>
  </p:cmAuthor>
  <p:cmAuthor id="12" name="Hill, Dave" initials="HD [5]" lastIdx="1" clrIdx="12">
    <p:extLst/>
  </p:cmAuthor>
  <p:cmAuthor id="13" name="Hill, Dave" initials="HD [6]" lastIdx="1" clrIdx="13">
    <p:extLst/>
  </p:cmAuthor>
  <p:cmAuthor id="14" name="Hill, Dave" initials="HD [7]" lastIdx="1" clrIdx="14">
    <p:extLst/>
  </p:cmAuthor>
  <p:cmAuthor id="15" name="Hill, Dave" initials="HD [8]" lastIdx="1" clrIdx="15">
    <p:extLst/>
  </p:cmAuthor>
  <p:cmAuthor id="16" name="Hill, Dave" initials="HD [9]" lastIdx="1" clrIdx="16">
    <p:extLst/>
  </p:cmAuthor>
  <p:cmAuthor id="17" name="Hill, Dave" initials="HD [10]" lastIdx="1" clrIdx="17">
    <p:extLst/>
  </p:cmAuthor>
  <p:cmAuthor id="18" name="Hill, Dave" initials="HD [11]" lastIdx="1" clrIdx="18">
    <p:extLst/>
  </p:cmAuthor>
  <p:cmAuthor id="19" name="Hill, Dave" initials="HD [12]" lastIdx="0" clrIdx="19">
    <p:extLst/>
  </p:cmAuthor>
  <p:cmAuthor id="20" name="Hill, Dave" initials="HD [13]" lastIdx="0" clrIdx="20">
    <p:extLst/>
  </p:cmAuthor>
  <p:cmAuthor id="21" name="Hill, Dave" initials="HD [14]" lastIdx="1" clrIdx="21">
    <p:extLst/>
  </p:cmAuthor>
  <p:cmAuthor id="22" name="Hill, Dave" initials="HD [15]" lastIdx="1" clrIdx="22">
    <p:extLst/>
  </p:cmAuthor>
  <p:cmAuthor id="23" name="Hill, Dave" initials="HD [16]" lastIdx="1" clrIdx="2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C900"/>
    <a:srgbClr val="898989"/>
    <a:srgbClr val="005F9E"/>
    <a:srgbClr val="C1C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2" autoAdjust="0"/>
    <p:restoredTop sz="87319" autoAdjust="0"/>
  </p:normalViewPr>
  <p:slideViewPr>
    <p:cSldViewPr>
      <p:cViewPr varScale="1">
        <p:scale>
          <a:sx n="194" d="100"/>
          <a:sy n="194" d="100"/>
        </p:scale>
        <p:origin x="1440" y="184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0" d="100"/>
        <a:sy n="160" d="100"/>
      </p:scale>
      <p:origin x="0" y="-1392"/>
    </p:cViewPr>
  </p:sorterViewPr>
  <p:notesViewPr>
    <p:cSldViewPr showGuides="1">
      <p:cViewPr varScale="1">
        <p:scale>
          <a:sx n="76" d="100"/>
          <a:sy n="76" d="100"/>
        </p:scale>
        <p:origin x="2885" y="67"/>
      </p:cViewPr>
      <p:guideLst>
        <p:guide orient="horz" pos="2933"/>
        <p:guide pos="221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commentAuthors" Target="commentAuthors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5D3642-5B45-422D-98AE-355FA127FD7E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B32260-9A5A-48AF-AF3D-0A4401EA7EB0}">
      <dgm:prSet phldrT="[Text]"/>
      <dgm:spPr>
        <a:solidFill>
          <a:schemeClr val="accent2">
            <a:alpha val="90000"/>
          </a:schemeClr>
        </a:solidFill>
        <a:ln>
          <a:solidFill>
            <a:schemeClr val="accent2"/>
          </a:solidFill>
        </a:ln>
      </dgm:spPr>
      <dgm:t>
        <a:bodyPr/>
        <a:lstStyle/>
        <a:p>
          <a:r>
            <a:rPr lang="en-US" dirty="0"/>
            <a:t>Input</a:t>
          </a:r>
        </a:p>
      </dgm:t>
    </dgm:pt>
    <dgm:pt modelId="{3D783D1D-51F1-4CBA-885C-7B066259DD3B}" type="parTrans" cxnId="{6FD2410C-189E-4916-AA18-BDF48CF54596}">
      <dgm:prSet/>
      <dgm:spPr/>
      <dgm:t>
        <a:bodyPr/>
        <a:lstStyle/>
        <a:p>
          <a:endParaRPr lang="en-US"/>
        </a:p>
      </dgm:t>
    </dgm:pt>
    <dgm:pt modelId="{3A9EAF48-7539-4A49-96E4-E1DF4AD281C7}" type="sibTrans" cxnId="{6FD2410C-189E-4916-AA18-BDF48CF54596}">
      <dgm:prSet/>
      <dgm:spPr/>
      <dgm:t>
        <a:bodyPr/>
        <a:lstStyle/>
        <a:p>
          <a:endParaRPr lang="en-US"/>
        </a:p>
      </dgm:t>
    </dgm:pt>
    <dgm:pt modelId="{17722A8D-9BE0-4D39-9FD8-19F65CC7DDE5}">
      <dgm:prSet phldrT="[Text]"/>
      <dgm:spPr>
        <a:solidFill>
          <a:schemeClr val="tx2"/>
        </a:solidFill>
      </dgm:spPr>
      <dgm:t>
        <a:bodyPr/>
        <a:lstStyle/>
        <a:p>
          <a:r>
            <a:rPr lang="en-US" dirty="0"/>
            <a:t>1.5 FTE</a:t>
          </a:r>
        </a:p>
      </dgm:t>
    </dgm:pt>
    <dgm:pt modelId="{593EC7D9-8C4F-4515-800C-AD0D78E676DD}" type="parTrans" cxnId="{B3A12613-48FA-4579-986C-FD5BFB947ED9}">
      <dgm:prSet/>
      <dgm:spPr/>
      <dgm:t>
        <a:bodyPr/>
        <a:lstStyle/>
        <a:p>
          <a:endParaRPr lang="en-US"/>
        </a:p>
      </dgm:t>
    </dgm:pt>
    <dgm:pt modelId="{830F422D-666E-45C2-9928-CF1820B7A5E1}" type="sibTrans" cxnId="{B3A12613-48FA-4579-986C-FD5BFB947ED9}">
      <dgm:prSet/>
      <dgm:spPr/>
      <dgm:t>
        <a:bodyPr/>
        <a:lstStyle/>
        <a:p>
          <a:endParaRPr lang="en-US"/>
        </a:p>
      </dgm:t>
    </dgm:pt>
    <dgm:pt modelId="{553FF580-53EA-4D3C-BF48-8CACDE1BE9CB}">
      <dgm:prSet phldrT="[Text]"/>
      <dgm:spPr>
        <a:solidFill>
          <a:schemeClr val="accent2">
            <a:alpha val="90000"/>
          </a:schemeClr>
        </a:solidFill>
        <a:ln>
          <a:solidFill>
            <a:schemeClr val="accent2"/>
          </a:solidFill>
        </a:ln>
      </dgm:spPr>
      <dgm:t>
        <a:bodyPr/>
        <a:lstStyle/>
        <a:p>
          <a:r>
            <a:rPr lang="en-US" dirty="0"/>
            <a:t>Value</a:t>
          </a:r>
        </a:p>
      </dgm:t>
    </dgm:pt>
    <dgm:pt modelId="{2EAB6ACE-49CE-48CA-B40F-6BF7BBCFA8A9}" type="parTrans" cxnId="{E1FD3BEE-61D4-45A3-BC3D-8A94AEE598BC}">
      <dgm:prSet/>
      <dgm:spPr/>
      <dgm:t>
        <a:bodyPr/>
        <a:lstStyle/>
        <a:p>
          <a:endParaRPr lang="en-US"/>
        </a:p>
      </dgm:t>
    </dgm:pt>
    <dgm:pt modelId="{69779832-C7D3-47D2-B247-B8743BE1DA45}" type="sibTrans" cxnId="{E1FD3BEE-61D4-45A3-BC3D-8A94AEE598BC}">
      <dgm:prSet/>
      <dgm:spPr/>
      <dgm:t>
        <a:bodyPr/>
        <a:lstStyle/>
        <a:p>
          <a:endParaRPr lang="en-US"/>
        </a:p>
      </dgm:t>
    </dgm:pt>
    <dgm:pt modelId="{FFF31C6C-80DA-4372-A5FE-2293B9E05E71}">
      <dgm:prSet phldrT="[Text]"/>
      <dgm:spPr>
        <a:solidFill>
          <a:schemeClr val="tx2"/>
        </a:solidFill>
      </dgm:spPr>
      <dgm:t>
        <a:bodyPr/>
        <a:lstStyle/>
        <a:p>
          <a:r>
            <a:rPr lang="en-US" dirty="0"/>
            <a:t>Interoperability</a:t>
          </a:r>
        </a:p>
      </dgm:t>
    </dgm:pt>
    <dgm:pt modelId="{C265BECE-9AA3-4DD2-9159-0AEB9EE5F58D}" type="sibTrans" cxnId="{E7AAD4A1-D417-4E4B-BE13-67431CB4D239}">
      <dgm:prSet/>
      <dgm:spPr/>
      <dgm:t>
        <a:bodyPr/>
        <a:lstStyle/>
        <a:p>
          <a:endParaRPr lang="en-US"/>
        </a:p>
      </dgm:t>
    </dgm:pt>
    <dgm:pt modelId="{2F74D00E-74C5-4224-8738-370EB59EA41D}" type="parTrans" cxnId="{E7AAD4A1-D417-4E4B-BE13-67431CB4D239}">
      <dgm:prSet/>
      <dgm:spPr/>
      <dgm:t>
        <a:bodyPr/>
        <a:lstStyle/>
        <a:p>
          <a:endParaRPr lang="en-US"/>
        </a:p>
      </dgm:t>
    </dgm:pt>
    <dgm:pt modelId="{7520CA0F-86E5-4BF1-87B5-2F5674EF5CDC}">
      <dgm:prSet phldrT="[Text]"/>
      <dgm:spPr>
        <a:solidFill>
          <a:schemeClr val="tx2"/>
        </a:solidFill>
      </dgm:spPr>
      <dgm:t>
        <a:bodyPr/>
        <a:lstStyle/>
        <a:p>
          <a:r>
            <a:rPr lang="en-US" dirty="0"/>
            <a:t>Competition</a:t>
          </a:r>
        </a:p>
      </dgm:t>
    </dgm:pt>
    <dgm:pt modelId="{5B6DAAFC-7442-4F0A-B300-D5F8B1B0EE81}" type="sibTrans" cxnId="{494BA369-936C-4C28-A54A-62F39847E84D}">
      <dgm:prSet/>
      <dgm:spPr/>
      <dgm:t>
        <a:bodyPr/>
        <a:lstStyle/>
        <a:p>
          <a:endParaRPr lang="en-US"/>
        </a:p>
      </dgm:t>
    </dgm:pt>
    <dgm:pt modelId="{E67531B0-7FFB-45C8-8023-6E2AB3516A4A}" type="parTrans" cxnId="{494BA369-936C-4C28-A54A-62F39847E84D}">
      <dgm:prSet/>
      <dgm:spPr/>
      <dgm:t>
        <a:bodyPr/>
        <a:lstStyle/>
        <a:p>
          <a:endParaRPr lang="en-US"/>
        </a:p>
      </dgm:t>
    </dgm:pt>
    <dgm:pt modelId="{BEC6BCB9-A018-7442-A645-4E92332BEB43}">
      <dgm:prSet phldrT="[Text]" phldr="1" custAng="346844" custLinFactNeighborX="9761" custLinFactNeighborY="3702"/>
      <dgm:spPr>
        <a:solidFill>
          <a:schemeClr val="tx2"/>
        </a:solidFill>
      </dgm:spPr>
      <dgm:t>
        <a:bodyPr/>
        <a:lstStyle/>
        <a:p>
          <a:endParaRPr lang="en-US" dirty="0"/>
        </a:p>
      </dgm:t>
    </dgm:pt>
    <dgm:pt modelId="{A027F32B-3524-0C41-8B02-BB348F20C81A}" type="parTrans" cxnId="{2B3ED98C-6BB2-3C46-B00F-9CAA122609EE}">
      <dgm:prSet/>
      <dgm:spPr/>
      <dgm:t>
        <a:bodyPr/>
        <a:lstStyle/>
        <a:p>
          <a:endParaRPr lang="en-US"/>
        </a:p>
      </dgm:t>
    </dgm:pt>
    <dgm:pt modelId="{363DC528-7FB8-464D-AFD8-21496329232B}" type="sibTrans" cxnId="{2B3ED98C-6BB2-3C46-B00F-9CAA122609EE}">
      <dgm:prSet/>
      <dgm:spPr/>
      <dgm:t>
        <a:bodyPr/>
        <a:lstStyle/>
        <a:p>
          <a:endParaRPr lang="en-US"/>
        </a:p>
      </dgm:t>
    </dgm:pt>
    <dgm:pt modelId="{E2F87041-05BF-4E9A-AAA9-FA072FEE913D}">
      <dgm:prSet phldrT="[Text]"/>
      <dgm:spPr>
        <a:solidFill>
          <a:schemeClr val="tx2"/>
        </a:solidFill>
      </dgm:spPr>
      <dgm:t>
        <a:bodyPr/>
        <a:lstStyle/>
        <a:p>
          <a:r>
            <a:rPr lang="en-US" dirty="0"/>
            <a:t>Innovation</a:t>
          </a:r>
        </a:p>
      </dgm:t>
    </dgm:pt>
    <dgm:pt modelId="{1A9A1BA8-855B-4487-9354-3076344FCF90}" type="sibTrans" cxnId="{52FD247B-97BE-4B4D-AEBA-EACF84331391}">
      <dgm:prSet/>
      <dgm:spPr/>
      <dgm:t>
        <a:bodyPr/>
        <a:lstStyle/>
        <a:p>
          <a:endParaRPr lang="en-US"/>
        </a:p>
      </dgm:t>
    </dgm:pt>
    <dgm:pt modelId="{5D4A2A7A-6EB6-4BA9-9A96-3DFA3403E601}" type="parTrans" cxnId="{52FD247B-97BE-4B4D-AEBA-EACF84331391}">
      <dgm:prSet/>
      <dgm:spPr/>
      <dgm:t>
        <a:bodyPr/>
        <a:lstStyle/>
        <a:p>
          <a:endParaRPr lang="en-US"/>
        </a:p>
      </dgm:t>
    </dgm:pt>
    <dgm:pt modelId="{7D0D6820-8507-47F3-8425-AF837225F2F8}" type="pres">
      <dgm:prSet presAssocID="{985D3642-5B45-422D-98AE-355FA127FD7E}" presName="outerComposite" presStyleCnt="0">
        <dgm:presLayoutVars>
          <dgm:chMax val="2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D6888F9-719B-42BD-9F3B-E6230D80536C}" type="pres">
      <dgm:prSet presAssocID="{985D3642-5B45-422D-98AE-355FA127FD7E}" presName="dummyMaxCanvas" presStyleCnt="0"/>
      <dgm:spPr/>
    </dgm:pt>
    <dgm:pt modelId="{31A7916F-DD3E-441C-BBE5-C22A26AB23E2}" type="pres">
      <dgm:prSet presAssocID="{985D3642-5B45-422D-98AE-355FA127FD7E}" presName="parentComposite" presStyleCnt="0"/>
      <dgm:spPr/>
    </dgm:pt>
    <dgm:pt modelId="{CBA02142-E0E6-47CD-9CB0-E9F498EC494E}" type="pres">
      <dgm:prSet presAssocID="{985D3642-5B45-422D-98AE-355FA127FD7E}" presName="parent1" presStyleLbl="alignAccFollowNode1" presStyleIdx="0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BFFB9AA0-1C18-4131-8EC7-59EDAA3DF5F1}" type="pres">
      <dgm:prSet presAssocID="{985D3642-5B45-422D-98AE-355FA127FD7E}" presName="parent2" presStyleLbl="alignAccFollowNode1" presStyleIdx="1" presStyleCnt="4">
        <dgm:presLayoutVars>
          <dgm:chMax val="4"/>
        </dgm:presLayoutVars>
      </dgm:prSet>
      <dgm:spPr/>
      <dgm:t>
        <a:bodyPr/>
        <a:lstStyle/>
        <a:p>
          <a:endParaRPr lang="en-US"/>
        </a:p>
      </dgm:t>
    </dgm:pt>
    <dgm:pt modelId="{CE681F65-4CD5-46D4-BB5D-C6F05CF23A13}" type="pres">
      <dgm:prSet presAssocID="{985D3642-5B45-422D-98AE-355FA127FD7E}" presName="childrenComposite" presStyleCnt="0"/>
      <dgm:spPr/>
    </dgm:pt>
    <dgm:pt modelId="{9748669E-2B8B-462A-8A35-7EB948A3B9A5}" type="pres">
      <dgm:prSet presAssocID="{985D3642-5B45-422D-98AE-355FA127FD7E}" presName="dummyMaxCanvas_ChildArea" presStyleCnt="0"/>
      <dgm:spPr/>
    </dgm:pt>
    <dgm:pt modelId="{E3D93E95-C98E-497F-AD83-FF1D32B6F7B8}" type="pres">
      <dgm:prSet presAssocID="{985D3642-5B45-422D-98AE-355FA127FD7E}" presName="fulcrum" presStyleLbl="alignAccFollowNode1" presStyleIdx="2" presStyleCnt="4"/>
      <dgm:spPr>
        <a:solidFill>
          <a:schemeClr val="accent2">
            <a:alpha val="90000"/>
          </a:schemeClr>
        </a:solidFill>
        <a:ln>
          <a:solidFill>
            <a:schemeClr val="accent2"/>
          </a:solidFill>
        </a:ln>
      </dgm:spPr>
    </dgm:pt>
    <dgm:pt modelId="{280363C6-34ED-4581-A129-39E0C1F76289}" type="pres">
      <dgm:prSet presAssocID="{985D3642-5B45-422D-98AE-355FA127FD7E}" presName="balance_13" presStyleLbl="alignAccFollowNode1" presStyleIdx="3" presStyleCnt="4" custAng="336412">
        <dgm:presLayoutVars>
          <dgm:bulletEnabled val="1"/>
        </dgm:presLayoutVars>
      </dgm:prSet>
      <dgm:spPr>
        <a:solidFill>
          <a:schemeClr val="accent2">
            <a:alpha val="90000"/>
          </a:schemeClr>
        </a:solidFill>
        <a:ln>
          <a:solidFill>
            <a:schemeClr val="accent2"/>
          </a:solidFill>
        </a:ln>
      </dgm:spPr>
    </dgm:pt>
    <dgm:pt modelId="{6E5CC6F6-8506-4D11-BDDC-65F2DBFB01E7}" type="pres">
      <dgm:prSet presAssocID="{985D3642-5B45-422D-98AE-355FA127FD7E}" presName="right_13_1" presStyleLbl="node1" presStyleIdx="0" presStyleCnt="4" custAng="366922" custLinFactNeighborX="4016" custLinFactNeighborY="540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A847A2-CBCD-417E-87BD-010A6C19D0DE}" type="pres">
      <dgm:prSet presAssocID="{985D3642-5B45-422D-98AE-355FA127FD7E}" presName="right_13_2" presStyleLbl="node1" presStyleIdx="1" presStyleCnt="4" custAng="346844" custLinFactNeighborX="9761" custLinFactNeighborY="370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432BB8-5C39-4CC3-9D46-7CE48FD0B972}" type="pres">
      <dgm:prSet presAssocID="{985D3642-5B45-422D-98AE-355FA127FD7E}" presName="right_13_3" presStyleLbl="node1" presStyleIdx="2" presStyleCnt="4" custAng="342359" custLinFactNeighborX="15248" custLinFactNeighborY="-32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F0EA5E-06DC-44CB-A660-BCF1756719F0}" type="pres">
      <dgm:prSet presAssocID="{985D3642-5B45-422D-98AE-355FA127FD7E}" presName="left_13_1" presStyleLbl="node1" presStyleIdx="3" presStyleCnt="4" custAng="354850" custLinFactNeighborX="1983" custLinFactNeighborY="-244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E711CE9-C2DB-E14C-B6FB-9B7FF29D513D}" type="presOf" srcId="{7520CA0F-86E5-4BF1-87B5-2F5674EF5CDC}" destId="{67A847A2-CBCD-417E-87BD-010A6C19D0DE}" srcOrd="0" destOrd="0" presId="urn:microsoft.com/office/officeart/2005/8/layout/balance1"/>
    <dgm:cxn modelId="{4BC123A0-4F67-5644-8C31-E3B2765773FE}" type="presOf" srcId="{17722A8D-9BE0-4D39-9FD8-19F65CC7DDE5}" destId="{CBF0EA5E-06DC-44CB-A660-BCF1756719F0}" srcOrd="0" destOrd="0" presId="urn:microsoft.com/office/officeart/2005/8/layout/balance1"/>
    <dgm:cxn modelId="{6FD2410C-189E-4916-AA18-BDF48CF54596}" srcId="{985D3642-5B45-422D-98AE-355FA127FD7E}" destId="{ABB32260-9A5A-48AF-AF3D-0A4401EA7EB0}" srcOrd="0" destOrd="0" parTransId="{3D783D1D-51F1-4CBA-885C-7B066259DD3B}" sibTransId="{3A9EAF48-7539-4A49-96E4-E1DF4AD281C7}"/>
    <dgm:cxn modelId="{284EF39F-5B67-714B-A956-26EF4B0B6E75}" type="presOf" srcId="{553FF580-53EA-4D3C-BF48-8CACDE1BE9CB}" destId="{BFFB9AA0-1C18-4131-8EC7-59EDAA3DF5F1}" srcOrd="0" destOrd="0" presId="urn:microsoft.com/office/officeart/2005/8/layout/balance1"/>
    <dgm:cxn modelId="{494BA369-936C-4C28-A54A-62F39847E84D}" srcId="{553FF580-53EA-4D3C-BF48-8CACDE1BE9CB}" destId="{7520CA0F-86E5-4BF1-87B5-2F5674EF5CDC}" srcOrd="1" destOrd="0" parTransId="{E67531B0-7FFB-45C8-8023-6E2AB3516A4A}" sibTransId="{5B6DAAFC-7442-4F0A-B300-D5F8B1B0EE81}"/>
    <dgm:cxn modelId="{611F6863-1F0A-6341-AB1A-16F5D30D26C5}" type="presOf" srcId="{985D3642-5B45-422D-98AE-355FA127FD7E}" destId="{7D0D6820-8507-47F3-8425-AF837225F2F8}" srcOrd="0" destOrd="0" presId="urn:microsoft.com/office/officeart/2005/8/layout/balance1"/>
    <dgm:cxn modelId="{B3A12613-48FA-4579-986C-FD5BFB947ED9}" srcId="{ABB32260-9A5A-48AF-AF3D-0A4401EA7EB0}" destId="{17722A8D-9BE0-4D39-9FD8-19F65CC7DDE5}" srcOrd="0" destOrd="0" parTransId="{593EC7D9-8C4F-4515-800C-AD0D78E676DD}" sibTransId="{830F422D-666E-45C2-9928-CF1820B7A5E1}"/>
    <dgm:cxn modelId="{1B7DD3C4-A8BA-4F4F-9712-DD95F19AA0E7}" type="presOf" srcId="{ABB32260-9A5A-48AF-AF3D-0A4401EA7EB0}" destId="{CBA02142-E0E6-47CD-9CB0-E9F498EC494E}" srcOrd="0" destOrd="0" presId="urn:microsoft.com/office/officeart/2005/8/layout/balance1"/>
    <dgm:cxn modelId="{499883FE-2F14-9C48-A485-CFB2F6C0B35C}" type="presOf" srcId="{FFF31C6C-80DA-4372-A5FE-2293B9E05E71}" destId="{6E5CC6F6-8506-4D11-BDDC-65F2DBFB01E7}" srcOrd="0" destOrd="0" presId="urn:microsoft.com/office/officeart/2005/8/layout/balance1"/>
    <dgm:cxn modelId="{52FD247B-97BE-4B4D-AEBA-EACF84331391}" srcId="{553FF580-53EA-4D3C-BF48-8CACDE1BE9CB}" destId="{E2F87041-05BF-4E9A-AAA9-FA072FEE913D}" srcOrd="2" destOrd="0" parTransId="{5D4A2A7A-6EB6-4BA9-9A96-3DFA3403E601}" sibTransId="{1A9A1BA8-855B-4487-9354-3076344FCF90}"/>
    <dgm:cxn modelId="{E1FD3BEE-61D4-45A3-BC3D-8A94AEE598BC}" srcId="{985D3642-5B45-422D-98AE-355FA127FD7E}" destId="{553FF580-53EA-4D3C-BF48-8CACDE1BE9CB}" srcOrd="1" destOrd="0" parTransId="{2EAB6ACE-49CE-48CA-B40F-6BF7BBCFA8A9}" sibTransId="{69779832-C7D3-47D2-B247-B8743BE1DA45}"/>
    <dgm:cxn modelId="{E7AAD4A1-D417-4E4B-BE13-67431CB4D239}" srcId="{553FF580-53EA-4D3C-BF48-8CACDE1BE9CB}" destId="{FFF31C6C-80DA-4372-A5FE-2293B9E05E71}" srcOrd="0" destOrd="0" parTransId="{2F74D00E-74C5-4224-8738-370EB59EA41D}" sibTransId="{C265BECE-9AA3-4DD2-9159-0AEB9EE5F58D}"/>
    <dgm:cxn modelId="{EAE8AE25-EC36-DD46-A051-8A44212DB79D}" type="presOf" srcId="{E2F87041-05BF-4E9A-AAA9-FA072FEE913D}" destId="{75432BB8-5C39-4CC3-9D46-7CE48FD0B972}" srcOrd="0" destOrd="0" presId="urn:microsoft.com/office/officeart/2005/8/layout/balance1"/>
    <dgm:cxn modelId="{2B3ED98C-6BB2-3C46-B00F-9CAA122609EE}" srcId="{985D3642-5B45-422D-98AE-355FA127FD7E}" destId="{BEC6BCB9-A018-7442-A645-4E92332BEB43}" srcOrd="2" destOrd="0" parTransId="{A027F32B-3524-0C41-8B02-BB348F20C81A}" sibTransId="{363DC528-7FB8-464D-AFD8-21496329232B}"/>
    <dgm:cxn modelId="{5F40AD8E-0880-0E40-84BC-8E13C814F89E}" type="presParOf" srcId="{7D0D6820-8507-47F3-8425-AF837225F2F8}" destId="{6D6888F9-719B-42BD-9F3B-E6230D80536C}" srcOrd="0" destOrd="0" presId="urn:microsoft.com/office/officeart/2005/8/layout/balance1"/>
    <dgm:cxn modelId="{A3514035-8B4A-454D-9CE7-2611531C14EF}" type="presParOf" srcId="{7D0D6820-8507-47F3-8425-AF837225F2F8}" destId="{31A7916F-DD3E-441C-BBE5-C22A26AB23E2}" srcOrd="1" destOrd="0" presId="urn:microsoft.com/office/officeart/2005/8/layout/balance1"/>
    <dgm:cxn modelId="{FCB9F985-1566-0048-9CBB-4FF1497A1676}" type="presParOf" srcId="{31A7916F-DD3E-441C-BBE5-C22A26AB23E2}" destId="{CBA02142-E0E6-47CD-9CB0-E9F498EC494E}" srcOrd="0" destOrd="0" presId="urn:microsoft.com/office/officeart/2005/8/layout/balance1"/>
    <dgm:cxn modelId="{66E14858-727E-6C4F-BB76-B60CB4C3A425}" type="presParOf" srcId="{31A7916F-DD3E-441C-BBE5-C22A26AB23E2}" destId="{BFFB9AA0-1C18-4131-8EC7-59EDAA3DF5F1}" srcOrd="1" destOrd="0" presId="urn:microsoft.com/office/officeart/2005/8/layout/balance1"/>
    <dgm:cxn modelId="{65FDD0CF-CD91-4642-898D-9D5880A9626F}" type="presParOf" srcId="{7D0D6820-8507-47F3-8425-AF837225F2F8}" destId="{CE681F65-4CD5-46D4-BB5D-C6F05CF23A13}" srcOrd="2" destOrd="0" presId="urn:microsoft.com/office/officeart/2005/8/layout/balance1"/>
    <dgm:cxn modelId="{DBDB2617-56A6-C844-9C72-D57A71D404A0}" type="presParOf" srcId="{CE681F65-4CD5-46D4-BB5D-C6F05CF23A13}" destId="{9748669E-2B8B-462A-8A35-7EB948A3B9A5}" srcOrd="0" destOrd="0" presId="urn:microsoft.com/office/officeart/2005/8/layout/balance1"/>
    <dgm:cxn modelId="{949193FF-E576-0B4F-826C-E439A64974E6}" type="presParOf" srcId="{CE681F65-4CD5-46D4-BB5D-C6F05CF23A13}" destId="{E3D93E95-C98E-497F-AD83-FF1D32B6F7B8}" srcOrd="1" destOrd="0" presId="urn:microsoft.com/office/officeart/2005/8/layout/balance1"/>
    <dgm:cxn modelId="{11DE7533-7B1B-BD47-9A8D-2CF7F1692412}" type="presParOf" srcId="{CE681F65-4CD5-46D4-BB5D-C6F05CF23A13}" destId="{280363C6-34ED-4581-A129-39E0C1F76289}" srcOrd="2" destOrd="0" presId="urn:microsoft.com/office/officeart/2005/8/layout/balance1"/>
    <dgm:cxn modelId="{48104DF1-E539-5642-A80D-D11D92AE241F}" type="presParOf" srcId="{CE681F65-4CD5-46D4-BB5D-C6F05CF23A13}" destId="{6E5CC6F6-8506-4D11-BDDC-65F2DBFB01E7}" srcOrd="3" destOrd="0" presId="urn:microsoft.com/office/officeart/2005/8/layout/balance1"/>
    <dgm:cxn modelId="{819B6E2D-17C4-C143-8586-181B3B552FF0}" type="presParOf" srcId="{CE681F65-4CD5-46D4-BB5D-C6F05CF23A13}" destId="{67A847A2-CBCD-417E-87BD-010A6C19D0DE}" srcOrd="4" destOrd="0" presId="urn:microsoft.com/office/officeart/2005/8/layout/balance1"/>
    <dgm:cxn modelId="{5C2FD4FC-E6DC-EB4D-9E67-9BA2D361D8CB}" type="presParOf" srcId="{CE681F65-4CD5-46D4-BB5D-C6F05CF23A13}" destId="{75432BB8-5C39-4CC3-9D46-7CE48FD0B972}" srcOrd="5" destOrd="0" presId="urn:microsoft.com/office/officeart/2005/8/layout/balance1"/>
    <dgm:cxn modelId="{548E238A-421C-6440-B0F1-59A73332048F}" type="presParOf" srcId="{CE681F65-4CD5-46D4-BB5D-C6F05CF23A13}" destId="{CBF0EA5E-06DC-44CB-A660-BCF1756719F0}" srcOrd="6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A02142-E0E6-47CD-9CB0-E9F498EC494E}">
      <dsp:nvSpPr>
        <dsp:cNvPr id="0" name=""/>
        <dsp:cNvSpPr/>
      </dsp:nvSpPr>
      <dsp:spPr>
        <a:xfrm>
          <a:off x="2968815" y="0"/>
          <a:ext cx="1644205" cy="913447"/>
        </a:xfrm>
        <a:prstGeom prst="roundRect">
          <a:avLst>
            <a:gd name="adj" fmla="val 10000"/>
          </a:avLst>
        </a:prstGeom>
        <a:solidFill>
          <a:schemeClr val="accent2">
            <a:alpha val="9000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/>
            <a:t>Input</a:t>
          </a:r>
        </a:p>
      </dsp:txBody>
      <dsp:txXfrm>
        <a:off x="2995569" y="26754"/>
        <a:ext cx="1590697" cy="859939"/>
      </dsp:txXfrm>
    </dsp:sp>
    <dsp:sp modelId="{BFFB9AA0-1C18-4131-8EC7-59EDAA3DF5F1}">
      <dsp:nvSpPr>
        <dsp:cNvPr id="0" name=""/>
        <dsp:cNvSpPr/>
      </dsp:nvSpPr>
      <dsp:spPr>
        <a:xfrm>
          <a:off x="5343779" y="0"/>
          <a:ext cx="1644205" cy="913447"/>
        </a:xfrm>
        <a:prstGeom prst="roundRect">
          <a:avLst>
            <a:gd name="adj" fmla="val 10000"/>
          </a:avLst>
        </a:prstGeom>
        <a:solidFill>
          <a:schemeClr val="accent2">
            <a:alpha val="9000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/>
            <a:t>Value</a:t>
          </a:r>
        </a:p>
      </dsp:txBody>
      <dsp:txXfrm>
        <a:off x="5370533" y="26754"/>
        <a:ext cx="1590697" cy="859939"/>
      </dsp:txXfrm>
    </dsp:sp>
    <dsp:sp modelId="{E3D93E95-C98E-497F-AD83-FF1D32B6F7B8}">
      <dsp:nvSpPr>
        <dsp:cNvPr id="0" name=""/>
        <dsp:cNvSpPr/>
      </dsp:nvSpPr>
      <dsp:spPr>
        <a:xfrm>
          <a:off x="4635857" y="3882152"/>
          <a:ext cx="685085" cy="685085"/>
        </a:xfrm>
        <a:prstGeom prst="triangle">
          <a:avLst/>
        </a:prstGeom>
        <a:solidFill>
          <a:schemeClr val="accent2">
            <a:alpha val="9000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0363C6-34ED-4581-A129-39E0C1F76289}">
      <dsp:nvSpPr>
        <dsp:cNvPr id="0" name=""/>
        <dsp:cNvSpPr/>
      </dsp:nvSpPr>
      <dsp:spPr>
        <a:xfrm rot="576412">
          <a:off x="2922515" y="3588585"/>
          <a:ext cx="4111769" cy="287522"/>
        </a:xfrm>
        <a:prstGeom prst="rect">
          <a:avLst/>
        </a:prstGeom>
        <a:solidFill>
          <a:schemeClr val="accent2">
            <a:alpha val="90000"/>
          </a:schemeClr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5CC6F6-8506-4D11-BDDC-65F2DBFB01E7}">
      <dsp:nvSpPr>
        <dsp:cNvPr id="0" name=""/>
        <dsp:cNvSpPr/>
      </dsp:nvSpPr>
      <dsp:spPr>
        <a:xfrm rot="606922">
          <a:off x="5459141" y="2917113"/>
          <a:ext cx="1640557" cy="764332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Interoperability</a:t>
          </a:r>
        </a:p>
      </dsp:txBody>
      <dsp:txXfrm>
        <a:off x="5496453" y="2954425"/>
        <a:ext cx="1565933" cy="689708"/>
      </dsp:txXfrm>
    </dsp:sp>
    <dsp:sp modelId="{67A847A2-CBCD-417E-87BD-010A6C19D0DE}">
      <dsp:nvSpPr>
        <dsp:cNvPr id="0" name=""/>
        <dsp:cNvSpPr/>
      </dsp:nvSpPr>
      <dsp:spPr>
        <a:xfrm rot="586844">
          <a:off x="5615598" y="2080067"/>
          <a:ext cx="1640557" cy="764332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Competition</a:t>
          </a:r>
        </a:p>
      </dsp:txBody>
      <dsp:txXfrm>
        <a:off x="5652910" y="2117379"/>
        <a:ext cx="1565933" cy="689708"/>
      </dsp:txXfrm>
    </dsp:sp>
    <dsp:sp modelId="{75432BB8-5C39-4CC3-9D46-7CE48FD0B972}">
      <dsp:nvSpPr>
        <dsp:cNvPr id="0" name=""/>
        <dsp:cNvSpPr/>
      </dsp:nvSpPr>
      <dsp:spPr>
        <a:xfrm rot="582359">
          <a:off x="5767696" y="1240894"/>
          <a:ext cx="1640557" cy="764332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Innovation</a:t>
          </a:r>
        </a:p>
      </dsp:txBody>
      <dsp:txXfrm>
        <a:off x="5805008" y="1278206"/>
        <a:ext cx="1565933" cy="689708"/>
      </dsp:txXfrm>
    </dsp:sp>
    <dsp:sp modelId="{CBF0EA5E-06DC-44CB-A660-BCF1756719F0}">
      <dsp:nvSpPr>
        <dsp:cNvPr id="0" name=""/>
        <dsp:cNvSpPr/>
      </dsp:nvSpPr>
      <dsp:spPr>
        <a:xfrm rot="594850">
          <a:off x="3072658" y="2491241"/>
          <a:ext cx="1640557" cy="764332"/>
        </a:xfrm>
        <a:prstGeom prst="round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1.5 FTE</a:t>
          </a:r>
        </a:p>
      </dsp:txBody>
      <dsp:txXfrm>
        <a:off x="3109970" y="2528553"/>
        <a:ext cx="1565933" cy="6897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45DC58A4-1F39-4E10-B40C-ECB2E4998083}" type="datetimeFigureOut">
              <a:rPr lang="en-US" smtClean="0"/>
              <a:t>6/16/17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A5BFFE62-8B6F-4B6C-87A1-15BE8E6B70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5614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5.jp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24BF3212-CA4A-4372-B18F-FDBCACCE5573}" type="datetimeFigureOut">
              <a:rPr lang="en-US" smtClean="0"/>
              <a:t>6/16/17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6913"/>
            <a:ext cx="6207125" cy="3492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79" tIns="46689" rIns="93379" bIns="466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628" y="4423334"/>
            <a:ext cx="5621020" cy="4190524"/>
          </a:xfrm>
          <a:prstGeom prst="rect">
            <a:avLst/>
          </a:prstGeom>
        </p:spPr>
        <p:txBody>
          <a:bodyPr vert="horz" lIns="93379" tIns="46689" rIns="93379" bIns="466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6FCCDFB8-CE1E-4CEA-A9A7-0392F69410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868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6913"/>
            <a:ext cx="6207125" cy="34925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609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Precertification is not tightly coupled to the</a:t>
            </a:r>
            <a:r>
              <a:rPr lang="en-US" b="1" baseline="0" dirty="0"/>
              <a:t> </a:t>
            </a:r>
            <a:r>
              <a:rPr lang="en-US" b="1" dirty="0"/>
              <a:t>reference architecture</a:t>
            </a:r>
          </a:p>
          <a:p>
            <a:pPr lvl="1"/>
            <a:r>
              <a:rPr lang="en-US" dirty="0"/>
              <a:t>• Reference architecture will not be the critical path</a:t>
            </a:r>
          </a:p>
          <a:p>
            <a:pPr lvl="1"/>
            <a:r>
              <a:rPr lang="en-US" dirty="0"/>
              <a:t>• Will incorporate agile guidance into precertification from reference architecture as it is developed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015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Innovation</a:t>
            </a:r>
            <a:r>
              <a:rPr lang="en-US" dirty="0" smtClean="0"/>
              <a:t> – Common APIs and data models allow</a:t>
            </a:r>
            <a:r>
              <a:rPr lang="en-US" baseline="0" dirty="0" smtClean="0"/>
              <a:t> vendors to focus on core competencies and interoperability, not on the method of data exchange.  Innovation can leverage common communication models between modules.</a:t>
            </a:r>
          </a:p>
          <a:p>
            <a:endParaRPr lang="en-US" dirty="0" smtClean="0"/>
          </a:p>
          <a:p>
            <a:r>
              <a:rPr lang="en-US" b="1" dirty="0" smtClean="0"/>
              <a:t>Competition </a:t>
            </a:r>
            <a:r>
              <a:rPr lang="en-US" baseline="0" dirty="0" smtClean="0"/>
              <a:t>– A common reference architecture provides a more attractive platform for competition since Medicaid systems are built from a common reference architecture.  Promotes competition on functionality, performance, and user experience, not on data and APIs</a:t>
            </a:r>
          </a:p>
          <a:p>
            <a:endParaRPr lang="en-US" dirty="0" smtClean="0"/>
          </a:p>
          <a:p>
            <a:r>
              <a:rPr lang="en-US" b="1" dirty="0" smtClean="0"/>
              <a:t>Interoperability</a:t>
            </a:r>
            <a:r>
              <a:rPr lang="en-US" b="0" baseline="0" dirty="0" smtClean="0"/>
              <a:t> – Common APIs and data models across state Medicaid agencies are the necessary building blocks for nationwide interoperability across multiple systems and required to achieve MITA Level 5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487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71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582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Relationship Id="rId3" Type="http://schemas.openxmlformats.org/officeDocument/2006/relationships/image" Target="../media/image5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524001"/>
            <a:ext cx="94488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76400" y="6094560"/>
            <a:ext cx="1524000" cy="5537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6033850"/>
            <a:ext cx="1295400" cy="46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955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 bwMode="auto">
          <a:xfrm>
            <a:off x="1117600" y="3276600"/>
            <a:ext cx="10373360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Rectangle 17"/>
          <p:cNvSpPr/>
          <p:nvPr userDrawn="1"/>
        </p:nvSpPr>
        <p:spPr bwMode="auto">
          <a:xfrm>
            <a:off x="0" y="3352800"/>
            <a:ext cx="543099" cy="35052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sp>
        <p:nvSpPr>
          <p:cNvPr id="13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98200" y="3463137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/>
              <a:t>Subtitle</a:t>
            </a:r>
            <a:endParaRPr lang="en-US" altLang="en-US" dirty="0"/>
          </a:p>
        </p:txBody>
      </p:sp>
      <p:sp>
        <p:nvSpPr>
          <p:cNvPr id="21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16000" y="1041287"/>
            <a:ext cx="9662160" cy="1981200"/>
          </a:xfrm>
        </p:spPr>
        <p:txBody>
          <a:bodyPr anchor="b" anchorCtr="0">
            <a:no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/>
              <a:t>Section Title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6908800" y="6504802"/>
            <a:ext cx="497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000" b="1" i="0" u="none" strike="noStrike" kern="1200" baseline="0" dirty="0">
                <a:solidFill>
                  <a:schemeClr val="tx2"/>
                </a:solidFill>
                <a:latin typeface="Arial"/>
                <a:ea typeface="+mn-ea"/>
                <a:cs typeface="Arial"/>
              </a:rPr>
              <a:t>CMS Alliance to Modernize Healthcare</a:t>
            </a:r>
            <a:endParaRPr lang="en-US" sz="1000" b="1" i="0" dirty="0">
              <a:solidFill>
                <a:schemeClr val="tx2"/>
              </a:solidFill>
              <a:latin typeface="Arial"/>
              <a:ea typeface="Verdana" pitchFamily="34" charset="0"/>
              <a:cs typeface="Arial"/>
            </a:endParaRPr>
          </a:p>
        </p:txBody>
      </p:sp>
      <p:pic>
        <p:nvPicPr>
          <p:cNvPr id="15" name="Picture 14" descr="ppt_cover_art1_sm.ai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5638800"/>
            <a:ext cx="5689600" cy="881888"/>
          </a:xfrm>
          <a:prstGeom prst="rect">
            <a:avLst/>
          </a:prstGeom>
        </p:spPr>
      </p:pic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 bwMode="auto">
          <a:xfrm>
            <a:off x="0" y="0"/>
            <a:ext cx="543099" cy="3124200"/>
          </a:xfrm>
          <a:prstGeom prst="rect">
            <a:avLst/>
          </a:prstGeom>
          <a:solidFill>
            <a:srgbClr val="C1CD23"/>
          </a:solidFill>
          <a:ln w="12700" cap="flat" cmpd="sng" algn="ctr">
            <a:solidFill>
              <a:srgbClr val="C1CD2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634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>
            <a:lvl1pPr marL="342900" indent="-230188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92876"/>
            <a:ext cx="2438400" cy="365125"/>
          </a:xfrm>
        </p:spPr>
        <p:txBody>
          <a:bodyPr/>
          <a:lstStyle>
            <a:lvl1pPr>
              <a:defRPr sz="1000"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6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39999" y="2971801"/>
            <a:ext cx="8786285" cy="27971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39999" y="1676402"/>
            <a:ext cx="8786284" cy="129539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36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3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8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2193" y="1600201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6766816" y="1600200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536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08000" y="428769"/>
            <a:ext cx="11324856" cy="662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978618" y="6567715"/>
            <a:ext cx="30239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Internal</a:t>
            </a:r>
            <a:r>
              <a:rPr lang="en-US" sz="800" baseline="0" dirty="0"/>
              <a:t> Distribution—Not for Public Release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91044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44156" y="2568939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09528" y="368932"/>
            <a:ext cx="966216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0" y="1"/>
            <a:ext cx="543099" cy="2398143"/>
          </a:xfrm>
          <a:prstGeom prst="rect">
            <a:avLst/>
          </a:prstGeom>
          <a:solidFill>
            <a:srgbClr val="C1CD2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 bwMode="auto">
          <a:xfrm>
            <a:off x="1098200" y="2448468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Rectangle 13"/>
          <p:cNvSpPr/>
          <p:nvPr userDrawn="1"/>
        </p:nvSpPr>
        <p:spPr bwMode="auto">
          <a:xfrm>
            <a:off x="0" y="2510288"/>
            <a:ext cx="543099" cy="434771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4" name="Picture 3" descr="cms_logo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0" y="6019800"/>
            <a:ext cx="2438400" cy="660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477000"/>
            <a:ext cx="1724837" cy="381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812800" y="1447800"/>
            <a:ext cx="10972800" cy="4678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/>
          <p:cNvCxnSpPr>
            <a:stCxn id="6" idx="3"/>
            <a:endCxn id="6" idx="3"/>
          </p:cNvCxnSpPr>
          <p:nvPr userDrawn="1"/>
        </p:nvCxnSpPr>
        <p:spPr>
          <a:xfrm>
            <a:off x="11859461" y="183489"/>
            <a:ext cx="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2192" y="726480"/>
            <a:ext cx="9956800" cy="7124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2192" y="1559470"/>
            <a:ext cx="9956800" cy="456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68992" y="6492876"/>
            <a:ext cx="723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320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23077"/>
          <a:stretch/>
        </p:blipFill>
        <p:spPr>
          <a:xfrm>
            <a:off x="-508000" y="56828"/>
            <a:ext cx="1828800" cy="705173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4284956" y="6567715"/>
            <a:ext cx="3717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/>
              <a:t>Internal</a:t>
            </a:r>
            <a:r>
              <a:rPr lang="en-US" sz="800" baseline="0"/>
              <a:t> Distribution Only—Not </a:t>
            </a:r>
            <a:r>
              <a:rPr lang="en-US" sz="800" baseline="0" dirty="0"/>
              <a:t>for Public Release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2046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49" r:id="rId8"/>
    <p:sldLayoutId id="2147483650" r:id="rId9"/>
    <p:sldLayoutId id="2147483658" r:id="rId10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2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342900" indent="-230188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980422"/>
            <a:ext cx="7868354" cy="2853175"/>
          </a:xfrm>
          <a:prstGeom prst="rect">
            <a:avLst/>
          </a:prstGeom>
        </p:spPr>
      </p:pic>
      <p:sp>
        <p:nvSpPr>
          <p:cNvPr id="9" name="Subtitle 4"/>
          <p:cNvSpPr>
            <a:spLocks noGrp="1"/>
          </p:cNvSpPr>
          <p:nvPr>
            <p:ph type="subTitle" idx="1"/>
          </p:nvPr>
        </p:nvSpPr>
        <p:spPr>
          <a:xfrm>
            <a:off x="2286000" y="1957910"/>
            <a:ext cx="7523480" cy="495392"/>
          </a:xfrm>
        </p:spPr>
        <p:txBody>
          <a:bodyPr wrap="square">
            <a:spAutoFit/>
          </a:bodyPr>
          <a:lstStyle/>
          <a:p>
            <a:pPr>
              <a:buClr>
                <a:srgbClr val="80A644"/>
              </a:buClr>
              <a:buSzPct val="85000"/>
              <a:defRPr/>
            </a:pPr>
            <a:r>
              <a:rPr lang="en-US" sz="2400" dirty="0" smtClean="0"/>
              <a:t>Reference </a:t>
            </a:r>
            <a:r>
              <a:rPr lang="en-US" sz="2400" dirty="0" smtClean="0"/>
              <a:t>Architecture Update </a:t>
            </a:r>
            <a:r>
              <a:rPr lang="mr-IN" sz="2400" dirty="0" smtClean="0"/>
              <a:t>–</a:t>
            </a:r>
            <a:r>
              <a:rPr lang="en-US" sz="2400" dirty="0" smtClean="0"/>
              <a:t> June 16, 2017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209800" y="420735"/>
            <a:ext cx="6553200" cy="304800"/>
          </a:xfrm>
          <a:prstGeom prst="rect">
            <a:avLst/>
          </a:prstGeom>
          <a:noFill/>
        </p:spPr>
        <p:txBody>
          <a:bodyPr wrap="none" rtlCol="0" anchor="ctr" anchorCtr="0">
            <a:noAutofit/>
          </a:bodyPr>
          <a:lstStyle/>
          <a:p>
            <a:pPr>
              <a:defRPr/>
            </a:pPr>
            <a:r>
              <a:rPr lang="en-US" sz="1200" spc="300" dirty="0">
                <a:solidFill>
                  <a:schemeClr val="tx2"/>
                </a:solidFill>
                <a:latin typeface="Arial Black" panose="020B0A04020102020204" pitchFamily="34" charset="0"/>
              </a:rPr>
              <a:t>CMS ALLIANCE TO MODERNIZE HEALTHCARE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920588"/>
            <a:ext cx="7086600" cy="1066800"/>
          </a:xfrm>
        </p:spPr>
        <p:txBody>
          <a:bodyPr>
            <a:normAutofit/>
          </a:bodyPr>
          <a:lstStyle/>
          <a:p>
            <a:r>
              <a:rPr lang="en-US" sz="3200" b="1" spc="140" dirty="0"/>
              <a:t>Advancing the Medicaid IT Enterprise Project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3799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0429680"/>
              </p:ext>
            </p:extLst>
          </p:nvPr>
        </p:nvGraphicFramePr>
        <p:xfrm>
          <a:off x="1419726" y="1094508"/>
          <a:ext cx="10610848" cy="52983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2783">
                  <a:extLst>
                    <a:ext uri="{9D8B030D-6E8A-4147-A177-3AD203B41FA5}">
                      <a16:colId xmlns="" xmlns:a16="http://schemas.microsoft.com/office/drawing/2014/main" val="1343712015"/>
                    </a:ext>
                  </a:extLst>
                </a:gridCol>
                <a:gridCol w="1342824">
                  <a:extLst>
                    <a:ext uri="{9D8B030D-6E8A-4147-A177-3AD203B41FA5}">
                      <a16:colId xmlns="" xmlns:a16="http://schemas.microsoft.com/office/drawing/2014/main" val="532246881"/>
                    </a:ext>
                  </a:extLst>
                </a:gridCol>
                <a:gridCol w="1730273">
                  <a:extLst>
                    <a:ext uri="{9D8B030D-6E8A-4147-A177-3AD203B41FA5}">
                      <a16:colId xmlns="" xmlns:a16="http://schemas.microsoft.com/office/drawing/2014/main" val="4209511518"/>
                    </a:ext>
                  </a:extLst>
                </a:gridCol>
                <a:gridCol w="1523204">
                  <a:extLst>
                    <a:ext uri="{9D8B030D-6E8A-4147-A177-3AD203B41FA5}">
                      <a16:colId xmlns="" xmlns:a16="http://schemas.microsoft.com/office/drawing/2014/main" val="3453133473"/>
                    </a:ext>
                  </a:extLst>
                </a:gridCol>
                <a:gridCol w="1523204">
                  <a:extLst>
                    <a:ext uri="{9D8B030D-6E8A-4147-A177-3AD203B41FA5}">
                      <a16:colId xmlns="" xmlns:a16="http://schemas.microsoft.com/office/drawing/2014/main" val="3642204384"/>
                    </a:ext>
                  </a:extLst>
                </a:gridCol>
                <a:gridCol w="1468456">
                  <a:extLst>
                    <a:ext uri="{9D8B030D-6E8A-4147-A177-3AD203B41FA5}">
                      <a16:colId xmlns="" xmlns:a16="http://schemas.microsoft.com/office/drawing/2014/main" val="365002465"/>
                    </a:ext>
                  </a:extLst>
                </a:gridCol>
                <a:gridCol w="1700104">
                  <a:extLst>
                    <a:ext uri="{9D8B030D-6E8A-4147-A177-3AD203B41FA5}">
                      <a16:colId xmlns="" xmlns:a16="http://schemas.microsoft.com/office/drawing/2014/main" val="470631383"/>
                    </a:ext>
                  </a:extLst>
                </a:gridCol>
              </a:tblGrid>
              <a:tr h="277092">
                <a:tc>
                  <a:txBody>
                    <a:bodyPr/>
                    <a:lstStyle/>
                    <a:p>
                      <a:pPr algn="ctr"/>
                      <a:r>
                        <a:rPr lang="en-US" sz="1200" b="1"/>
                        <a:t>FY 17</a:t>
                      </a:r>
                    </a:p>
                  </a:txBody>
                  <a:tcPr marL="91392" marR="91392" marT="45696" marB="456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17475" indent="-117475" algn="ctr"/>
                      <a:r>
                        <a:rPr lang="en-US" sz="1200" b="1" dirty="0"/>
                        <a:t>Q3</a:t>
                      </a:r>
                    </a:p>
                  </a:txBody>
                  <a:tcPr marL="91392" marR="91392" marT="45696" marB="45696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200" b="1"/>
                        <a:t>Q4</a:t>
                      </a:r>
                    </a:p>
                  </a:txBody>
                  <a:tcPr marL="91392" marR="91392" marT="45696" marB="45696" anchor="ctr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solidFill>
                      <a:schemeClr val="accent6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55375143"/>
                  </a:ext>
                </a:extLst>
              </a:tr>
              <a:tr h="326277">
                <a:tc>
                  <a:txBody>
                    <a:bodyPr/>
                    <a:lstStyle/>
                    <a:p>
                      <a:pPr algn="ctr"/>
                      <a:endParaRPr lang="en-US" sz="1200"/>
                    </a:p>
                  </a:txBody>
                  <a:tcPr marL="91392" marR="91392" marT="45696" marB="456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April</a:t>
                      </a:r>
                    </a:p>
                  </a:txBody>
                  <a:tcPr marL="91392" marR="91392" marT="45696" marB="456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May</a:t>
                      </a:r>
                    </a:p>
                  </a:txBody>
                  <a:tcPr marL="91392" marR="91392" marT="45696" marB="456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June</a:t>
                      </a:r>
                    </a:p>
                  </a:txBody>
                  <a:tcPr marL="91392" marR="91392" marT="45696" marB="4569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July</a:t>
                      </a:r>
                    </a:p>
                  </a:txBody>
                  <a:tcPr marL="91392" marR="91392" marT="45696" marB="45696" anchor="ctr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August</a:t>
                      </a:r>
                    </a:p>
                  </a:txBody>
                  <a:tcPr marL="91392" marR="91392" marT="45696" marB="45696" anchor="ctr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Sept</a:t>
                      </a:r>
                    </a:p>
                  </a:txBody>
                  <a:tcPr marL="91392" marR="91392" marT="45696" marB="45696" anchor="ctr">
                    <a:solidFill>
                      <a:schemeClr val="accent6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002759765"/>
                  </a:ext>
                </a:extLst>
              </a:tr>
              <a:tr h="12660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State &amp;</a:t>
                      </a:r>
                      <a:r>
                        <a:rPr lang="en-US" sz="1400" baseline="0" dirty="0"/>
                        <a:t> Vendor IT Scan</a:t>
                      </a:r>
                      <a:endParaRPr lang="en-US" sz="1400" dirty="0"/>
                    </a:p>
                  </a:txBody>
                  <a:tcPr marL="91392" marR="91392" marT="45696" marB="456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solidFill>
                          <a:srgbClr val="C00000"/>
                        </a:solidFill>
                      </a:endParaRPr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52045953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Establis</a:t>
                      </a:r>
                      <a:r>
                        <a:rPr lang="en-US" sz="1400" baseline="0" dirty="0"/>
                        <a:t>h RA </a:t>
                      </a:r>
                      <a:r>
                        <a:rPr lang="en-US" sz="1400" dirty="0"/>
                        <a:t>Working Group</a:t>
                      </a:r>
                      <a:r>
                        <a:rPr lang="en-US" sz="1400" baseline="0" dirty="0"/>
                        <a:t> </a:t>
                      </a:r>
                      <a:endParaRPr lang="en-US" sz="1400" dirty="0"/>
                    </a:p>
                  </a:txBody>
                  <a:tcPr marL="91392" marR="91392" marT="45696" marB="456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584759816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Shared Services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baseline="0" dirty="0"/>
                        <a:t>API Development</a:t>
                      </a:r>
                      <a:endParaRPr lang="en-US" sz="1400" dirty="0"/>
                    </a:p>
                  </a:txBody>
                  <a:tcPr marL="91392" marR="91392" marT="45696" marB="456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446377247"/>
                  </a:ext>
                </a:extLst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Service Definitions </a:t>
                      </a:r>
                      <a:r>
                        <a:rPr lang="en-US" sz="1400" baseline="0" dirty="0" smtClean="0"/>
                        <a:t>&amp; </a:t>
                      </a:r>
                      <a:r>
                        <a:rPr lang="en-US" sz="1400" baseline="0" dirty="0"/>
                        <a:t>Candidate APIs</a:t>
                      </a:r>
                      <a:endParaRPr lang="en-US" sz="1400" dirty="0"/>
                    </a:p>
                  </a:txBody>
                  <a:tcPr marL="91392" marR="91392" marT="45696" marB="456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392" marR="91392" marT="45696" marB="45696">
                    <a:solidFill>
                      <a:schemeClr val="accent6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43138212"/>
                  </a:ext>
                </a:extLst>
              </a:tr>
            </a:tbl>
          </a:graphicData>
        </a:graphic>
      </p:graphicFrame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447800" y="169421"/>
            <a:ext cx="10616392" cy="712465"/>
          </a:xfrm>
        </p:spPr>
        <p:txBody>
          <a:bodyPr>
            <a:normAutofit/>
          </a:bodyPr>
          <a:lstStyle/>
          <a:p>
            <a:r>
              <a:rPr lang="en-US" dirty="0"/>
              <a:t>FY 17 Reference Architecture Roadmap</a:t>
            </a:r>
          </a:p>
        </p:txBody>
      </p:sp>
      <p:sp>
        <p:nvSpPr>
          <p:cNvPr id="2" name="Arrow: Right 1"/>
          <p:cNvSpPr/>
          <p:nvPr/>
        </p:nvSpPr>
        <p:spPr>
          <a:xfrm>
            <a:off x="2811886" y="1805573"/>
            <a:ext cx="4495800" cy="1045621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4" name="Arrow: Right 13"/>
          <p:cNvSpPr/>
          <p:nvPr/>
        </p:nvSpPr>
        <p:spPr>
          <a:xfrm>
            <a:off x="3987370" y="2998045"/>
            <a:ext cx="4724400" cy="1044643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5" name="Arrow: Right 14"/>
          <p:cNvSpPr/>
          <p:nvPr/>
        </p:nvSpPr>
        <p:spPr>
          <a:xfrm>
            <a:off x="5973116" y="4148932"/>
            <a:ext cx="6057457" cy="1046397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17294" y="1747750"/>
            <a:ext cx="14261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ID state &amp; vendors for scan; Develop questions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248734" y="2066774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Conduct scan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24340" y="1854500"/>
            <a:ext cx="1542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Identify common module boundaries and functionality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73512" y="3326173"/>
            <a:ext cx="12066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Recruit participants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258277" y="3070012"/>
            <a:ext cx="14977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Determine </a:t>
            </a:r>
          </a:p>
          <a:p>
            <a:r>
              <a:rPr lang="en-US" sz="1400" dirty="0"/>
              <a:t>RA goals, principles &amp; practices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286468" y="4344521"/>
            <a:ext cx="11896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Module registration &amp; discovery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563782" y="4559964"/>
            <a:ext cx="1160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Messaging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651372" y="4511771"/>
            <a:ext cx="2379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Security (ongoing)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551068" y="3285455"/>
            <a:ext cx="1497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Determine methodology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05576" y="4344521"/>
            <a:ext cx="11896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Review open source options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171" y="1918847"/>
            <a:ext cx="254859" cy="25485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732" y="2230808"/>
            <a:ext cx="254859" cy="25485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873" y="3316223"/>
            <a:ext cx="254859" cy="25485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067" y="3265507"/>
            <a:ext cx="254859" cy="254859"/>
          </a:xfrm>
          <a:prstGeom prst="rect">
            <a:avLst/>
          </a:prstGeom>
        </p:spPr>
      </p:pic>
      <p:sp>
        <p:nvSpPr>
          <p:cNvPr id="28" name="Arrow: Right 27"/>
          <p:cNvSpPr/>
          <p:nvPr/>
        </p:nvSpPr>
        <p:spPr>
          <a:xfrm>
            <a:off x="7391400" y="5295807"/>
            <a:ext cx="4639174" cy="1044494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404696" y="5480991"/>
            <a:ext cx="12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PSM </a:t>
            </a:r>
            <a:r>
              <a:rPr lang="en-US" sz="1200" dirty="0" smtClean="0"/>
              <a:t>service definitions &amp; candidate APIs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9612143" y="5407951"/>
            <a:ext cx="13455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Pharmacy </a:t>
            </a:r>
            <a:endParaRPr lang="en-US" sz="1200" dirty="0"/>
          </a:p>
          <a:p>
            <a:r>
              <a:rPr lang="en-US" sz="1200" dirty="0"/>
              <a:t>service definitions </a:t>
            </a:r>
            <a:r>
              <a:rPr lang="en-US" sz="1200" dirty="0" smtClean="0"/>
              <a:t>&amp; </a:t>
            </a:r>
            <a:r>
              <a:rPr lang="en-US" sz="1200" dirty="0"/>
              <a:t>candidate APIs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10862744" y="5448722"/>
            <a:ext cx="1295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Other modules (</a:t>
            </a:r>
            <a:r>
              <a:rPr lang="en-US" sz="1400" dirty="0"/>
              <a:t>ongoing)</a:t>
            </a:r>
          </a:p>
        </p:txBody>
      </p:sp>
    </p:spTree>
    <p:extLst>
      <p:ext uri="{BB962C8B-B14F-4D97-AF65-F5344CB8AC3E}">
        <p14:creationId xmlns:p14="http://schemas.microsoft.com/office/powerpoint/2010/main" val="488953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of Effort to Value of FY17 Deliverables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1744211" y="1735093"/>
          <a:ext cx="9956800" cy="4567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Right Brace 6"/>
          <p:cNvSpPr/>
          <p:nvPr/>
        </p:nvSpPr>
        <p:spPr>
          <a:xfrm>
            <a:off x="9182799" y="1646268"/>
            <a:ext cx="685800" cy="4388943"/>
          </a:xfrm>
          <a:prstGeom prst="rightBrace">
            <a:avLst>
              <a:gd name="adj1" fmla="val 8333"/>
              <a:gd name="adj2" fmla="val 50192"/>
            </a:avLst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045700" y="2835062"/>
            <a:ext cx="17653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Will enable CMS to gauge stakeholder appetite for more complete reference architecture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42611" y="2464440"/>
            <a:ext cx="203899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Short-term Success  </a:t>
            </a:r>
            <a:r>
              <a:rPr lang="en-US" sz="1400" dirty="0"/>
              <a:t>Stakeholder enthusiasm and plans for adoption 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b="1" dirty="0"/>
              <a:t>Mid-term Success </a:t>
            </a:r>
            <a:r>
              <a:rPr lang="en-US" sz="1400" dirty="0"/>
              <a:t>	 Incorporation into MITA TA, checklists &amp; RFPs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b="1" dirty="0"/>
              <a:t>Long-term Success </a:t>
            </a:r>
            <a:r>
              <a:rPr lang="en-US" sz="1400" dirty="0"/>
              <a:t>Integration into vendor products and state MES</a:t>
            </a:r>
          </a:p>
        </p:txBody>
      </p:sp>
    </p:spTree>
    <p:extLst>
      <p:ext uri="{BB962C8B-B14F-4D97-AF65-F5344CB8AC3E}">
        <p14:creationId xmlns:p14="http://schemas.microsoft.com/office/powerpoint/2010/main" val="135000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Adopting the Reference Architecture into 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820400" y="6492876"/>
            <a:ext cx="2438400" cy="365125"/>
          </a:xfrm>
        </p:spPr>
        <p:txBody>
          <a:bodyPr/>
          <a:lstStyle/>
          <a:p>
            <a:fld id="{295008BC-DA31-4D19-837B-EFA4386B05F5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243930" y="3149951"/>
            <a:ext cx="2511980" cy="2511980"/>
            <a:chOff x="4735518" y="2055257"/>
            <a:chExt cx="2511980" cy="2511980"/>
          </a:xfrm>
          <a:solidFill>
            <a:srgbClr val="0070C0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6" name="Shape 5"/>
            <p:cNvSpPr/>
            <p:nvPr/>
          </p:nvSpPr>
          <p:spPr>
            <a:xfrm>
              <a:off x="4735518" y="2055257"/>
              <a:ext cx="2511980" cy="2511980"/>
            </a:xfrm>
            <a:prstGeom prst="gear9">
              <a:avLst/>
            </a:prstGeom>
            <a:grpFill/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Shape 4"/>
            <p:cNvSpPr txBox="1"/>
            <p:nvPr/>
          </p:nvSpPr>
          <p:spPr>
            <a:xfrm>
              <a:off x="5240538" y="2643676"/>
              <a:ext cx="1501940" cy="1291210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200" kern="1200" dirty="0"/>
                <a:t>MITA TA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307397" y="2445690"/>
            <a:ext cx="1981200" cy="1894396"/>
            <a:chOff x="4646596" y="2116793"/>
            <a:chExt cx="2511980" cy="2511980"/>
          </a:xfrm>
          <a:solidFill>
            <a:srgbClr val="92D050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9" name="Shape 8"/>
            <p:cNvSpPr/>
            <p:nvPr/>
          </p:nvSpPr>
          <p:spPr>
            <a:xfrm>
              <a:off x="4646596" y="2116793"/>
              <a:ext cx="2511980" cy="2511980"/>
            </a:xfrm>
            <a:prstGeom prst="gear9">
              <a:avLst/>
            </a:prstGeom>
            <a:grpFill/>
            <a:ln>
              <a:solidFill>
                <a:srgbClr val="92D050"/>
              </a:solidFill>
            </a:ln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Shape 4"/>
            <p:cNvSpPr txBox="1"/>
            <p:nvPr/>
          </p:nvSpPr>
          <p:spPr>
            <a:xfrm>
              <a:off x="5165870" y="2668812"/>
              <a:ext cx="1501940" cy="1291210"/>
            </a:xfrm>
            <a:prstGeom prst="rect">
              <a:avLst/>
            </a:prstGeom>
            <a:grpFill/>
            <a:ln>
              <a:solidFill>
                <a:srgbClr val="92D050"/>
              </a:solidFill>
            </a:ln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Certification</a:t>
              </a:r>
              <a:endParaRPr lang="en-US" sz="2400" kern="12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509320" y="1371600"/>
            <a:ext cx="1981200" cy="1894396"/>
            <a:chOff x="4735518" y="2055257"/>
            <a:chExt cx="2511980" cy="2511980"/>
          </a:xfrm>
          <a:solidFill>
            <a:srgbClr val="7030A0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2" name="Shape 11"/>
            <p:cNvSpPr/>
            <p:nvPr/>
          </p:nvSpPr>
          <p:spPr>
            <a:xfrm>
              <a:off x="4735518" y="2055257"/>
              <a:ext cx="2511980" cy="2511980"/>
            </a:xfrm>
            <a:prstGeom prst="gear9">
              <a:avLst/>
            </a:prstGeom>
            <a:grpFill/>
            <a:ln>
              <a:solidFill>
                <a:srgbClr val="7030A0"/>
              </a:solidFill>
            </a:ln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Shape 4"/>
            <p:cNvSpPr txBox="1"/>
            <p:nvPr/>
          </p:nvSpPr>
          <p:spPr>
            <a:xfrm>
              <a:off x="5240538" y="2643676"/>
              <a:ext cx="1501940" cy="1291210"/>
            </a:xfrm>
            <a:prstGeom prst="rect">
              <a:avLst/>
            </a:prstGeom>
            <a:grpFill/>
            <a:ln>
              <a:solidFill>
                <a:srgbClr val="7030A0"/>
              </a:solidFill>
            </a:ln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kern="1200" dirty="0"/>
                <a:t>Pre-certification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374910" y="4506333"/>
            <a:ext cx="1981200" cy="1894396"/>
            <a:chOff x="4735518" y="2055257"/>
            <a:chExt cx="2511980" cy="2511980"/>
          </a:xfrm>
          <a:solidFill>
            <a:schemeClr val="accent2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5" name="Shape 14"/>
            <p:cNvSpPr/>
            <p:nvPr/>
          </p:nvSpPr>
          <p:spPr>
            <a:xfrm>
              <a:off x="4735518" y="2055257"/>
              <a:ext cx="2511980" cy="2511980"/>
            </a:xfrm>
            <a:prstGeom prst="gear9">
              <a:avLst/>
            </a:prstGeom>
            <a:grpFill/>
            <a:ln>
              <a:solidFill>
                <a:schemeClr val="accent2"/>
              </a:solidFill>
            </a:ln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Shape 4"/>
            <p:cNvSpPr txBox="1"/>
            <p:nvPr/>
          </p:nvSpPr>
          <p:spPr>
            <a:xfrm>
              <a:off x="5240537" y="2643676"/>
              <a:ext cx="1501940" cy="1291210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lvl="0" algn="ctr" defTabSz="444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dirty="0"/>
                <a:t>State RFP</a:t>
              </a:r>
              <a:endParaRPr lang="en-US" sz="1600" kern="12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676184" y="3229815"/>
            <a:ext cx="35530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Reference Architecture Work Group</a:t>
            </a:r>
          </a:p>
        </p:txBody>
      </p:sp>
      <p:sp>
        <p:nvSpPr>
          <p:cNvPr id="18" name="Arrow: Down 17"/>
          <p:cNvSpPr/>
          <p:nvPr/>
        </p:nvSpPr>
        <p:spPr>
          <a:xfrm rot="16200000">
            <a:off x="5488101" y="3177664"/>
            <a:ext cx="533400" cy="1292517"/>
          </a:xfrm>
          <a:prstGeom prst="downArrow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" name="Arrow: Curved Down 18"/>
          <p:cNvSpPr/>
          <p:nvPr/>
        </p:nvSpPr>
        <p:spPr>
          <a:xfrm rot="14599013">
            <a:off x="5436696" y="4886323"/>
            <a:ext cx="1781632" cy="655845"/>
          </a:xfrm>
          <a:prstGeom prst="curved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3" name="Arrow: Curved Right 22"/>
          <p:cNvSpPr/>
          <p:nvPr/>
        </p:nvSpPr>
        <p:spPr>
          <a:xfrm rot="10606853">
            <a:off x="10331998" y="4679253"/>
            <a:ext cx="402679" cy="1491036"/>
          </a:xfrm>
          <a:prstGeom prst="curvedRightArrow">
            <a:avLst>
              <a:gd name="adj1" fmla="val 25000"/>
              <a:gd name="adj2" fmla="val 99247"/>
              <a:gd name="adj3" fmla="val 25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68192" y="4060812"/>
            <a:ext cx="2316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Incremental updates</a:t>
            </a:r>
          </a:p>
        </p:txBody>
      </p:sp>
      <p:sp>
        <p:nvSpPr>
          <p:cNvPr id="24" name="Arrow: Curved Right 22"/>
          <p:cNvSpPr/>
          <p:nvPr/>
        </p:nvSpPr>
        <p:spPr>
          <a:xfrm rot="10606853">
            <a:off x="10287289" y="2520478"/>
            <a:ext cx="402679" cy="1491036"/>
          </a:xfrm>
          <a:prstGeom prst="curvedRightArrow">
            <a:avLst>
              <a:gd name="adj1" fmla="val 25000"/>
              <a:gd name="adj2" fmla="val 99247"/>
              <a:gd name="adj3" fmla="val 25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Arrow: Curved Down 18"/>
          <p:cNvSpPr/>
          <p:nvPr/>
        </p:nvSpPr>
        <p:spPr>
          <a:xfrm rot="16200000" flipH="1">
            <a:off x="5658845" y="2151674"/>
            <a:ext cx="1280464" cy="400556"/>
          </a:xfrm>
          <a:prstGeom prst="curved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279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Risks of Reference Architecture </a:t>
            </a:r>
            <a:r>
              <a:rPr lang="en-US" dirty="0"/>
              <a:t>and Mitigation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2693212"/>
              </p:ext>
            </p:extLst>
          </p:nvPr>
        </p:nvGraphicFramePr>
        <p:xfrm>
          <a:off x="1512192" y="1438945"/>
          <a:ext cx="10451208" cy="43340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98008">
                  <a:extLst>
                    <a:ext uri="{9D8B030D-6E8A-4147-A177-3AD203B41FA5}">
                      <a16:colId xmlns="" xmlns:a16="http://schemas.microsoft.com/office/drawing/2014/main" val="336090344"/>
                    </a:ext>
                  </a:extLst>
                </a:gridCol>
                <a:gridCol w="6553200">
                  <a:extLst>
                    <a:ext uri="{9D8B030D-6E8A-4147-A177-3AD203B41FA5}">
                      <a16:colId xmlns="" xmlns:a16="http://schemas.microsoft.com/office/drawing/2014/main" val="1056796695"/>
                    </a:ext>
                  </a:extLst>
                </a:gridCol>
              </a:tblGrid>
              <a:tr h="39208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5F9E"/>
                          </a:solidFill>
                        </a:rPr>
                        <a:t>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005F9E"/>
                          </a:solidFill>
                        </a:rPr>
                        <a:t>Mitigation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26159605"/>
                  </a:ext>
                </a:extLst>
              </a:tr>
              <a:tr h="999020">
                <a:tc>
                  <a:txBody>
                    <a:bodyPr/>
                    <a:lstStyle/>
                    <a:p>
                      <a:r>
                        <a:rPr lang="en-US" sz="1400" dirty="0"/>
                        <a:t>Development delays due to dependence</a:t>
                      </a:r>
                      <a:r>
                        <a:rPr lang="en-US" sz="1400" baseline="0" dirty="0"/>
                        <a:t> on external, volunteer partners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Including</a:t>
                      </a:r>
                      <a:r>
                        <a:rPr lang="en-US" sz="1400" baseline="0" dirty="0"/>
                        <a:t> MITRE (1.5 FTE) as part of working group will ensure timely delivery of FY17 work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/>
                        <a:t>Basing on existing open source technology (minimize original code)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/>
                        <a:t>Additional PMO support, if necessary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57326491"/>
                  </a:ext>
                </a:extLst>
              </a:tr>
              <a:tr h="773435">
                <a:tc>
                  <a:txBody>
                    <a:bodyPr/>
                    <a:lstStyle/>
                    <a:p>
                      <a:r>
                        <a:rPr lang="en-US" sz="1400" dirty="0"/>
                        <a:t>Achieving</a:t>
                      </a:r>
                      <a:r>
                        <a:rPr lang="en-US" sz="1400" baseline="0" dirty="0"/>
                        <a:t> consensus on proposed reference architecture </a:t>
                      </a:r>
                      <a:r>
                        <a:rPr lang="en-US" sz="1400" baseline="0" dirty="0" smtClean="0"/>
                        <a:t>details, long term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/>
                        <a:t>Identify</a:t>
                      </a:r>
                      <a:r>
                        <a:rPr lang="en-US" sz="1400" baseline="0" dirty="0" smtClean="0"/>
                        <a:t> an entity that will sustain this effort long-term (slide 6)</a:t>
                      </a:r>
                      <a:endParaRPr lang="en-US" sz="1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/>
                        <a:t>Focus on </a:t>
                      </a:r>
                      <a:r>
                        <a:rPr lang="en-US" sz="1400" baseline="0" dirty="0" smtClean="0"/>
                        <a:t>demonstrating </a:t>
                      </a:r>
                      <a:r>
                        <a:rPr lang="en-US" sz="1400" baseline="0" dirty="0"/>
                        <a:t>quick </a:t>
                      </a:r>
                      <a:r>
                        <a:rPr lang="en-US" sz="1400" baseline="0" dirty="0" smtClean="0"/>
                        <a:t>wins, </a:t>
                      </a:r>
                      <a:r>
                        <a:rPr lang="en-US" sz="1400" baseline="0" dirty="0"/>
                        <a:t>if </a:t>
                      </a:r>
                      <a:r>
                        <a:rPr lang="en-US" sz="1400" baseline="0" dirty="0" smtClean="0"/>
                        <a:t>possible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smtClean="0"/>
                        <a:t>Incorporate under MITA Governance Board</a:t>
                      </a:r>
                      <a:endParaRPr lang="en-US" sz="1400" baseline="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7218953"/>
                  </a:ext>
                </a:extLst>
              </a:tr>
              <a:tr h="1224606">
                <a:tc>
                  <a:txBody>
                    <a:bodyPr/>
                    <a:lstStyle/>
                    <a:p>
                      <a:r>
                        <a:rPr lang="en-US" sz="1400" dirty="0"/>
                        <a:t>Inability</a:t>
                      </a:r>
                      <a:r>
                        <a:rPr lang="en-US" sz="1400" baseline="0" dirty="0"/>
                        <a:t> to incorporate reference architecture into existing systems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Provide migration</a:t>
                      </a:r>
                      <a:r>
                        <a:rPr lang="en-US" sz="1400" baseline="0" dirty="0"/>
                        <a:t> strategy to support states and vendors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/>
                        <a:t>Include vendors and states in work group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/>
                        <a:t>System Integrator/RA sessions at MESC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/>
                        <a:t>Incorporate TA requirements into MITA TA </a:t>
                      </a:r>
                      <a:r>
                        <a:rPr lang="en-US" sz="1400" baseline="0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sz="1400" baseline="0" dirty="0"/>
                        <a:t>new versions of certification &amp; precertification checklists.  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872208789"/>
                  </a:ext>
                </a:extLst>
              </a:tr>
              <a:tr h="54785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Resistance</a:t>
                      </a:r>
                      <a:r>
                        <a:rPr lang="en-US" sz="1400" baseline="0" dirty="0" smtClean="0"/>
                        <a:t> from incumbent vendors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aseline="0" dirty="0" smtClean="0"/>
                        <a:t>Incorporate under MITA Governance Board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aseline="0" dirty="0" smtClean="0"/>
                        <a:t>Deep stakeholder engagement through online community, open dialog, feedback opportunities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baseline="0" dirty="0" smtClean="0"/>
                        <a:t>Sunlight is the best disinfectant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71800" y="5852575"/>
            <a:ext cx="7239000" cy="646331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Risks to CMCS of not having a reference architecture may be higher than the risks of creating a reference architecture   </a:t>
            </a:r>
          </a:p>
        </p:txBody>
      </p:sp>
    </p:spTree>
    <p:extLst>
      <p:ext uri="{BB962C8B-B14F-4D97-AF65-F5344CB8AC3E}">
        <p14:creationId xmlns:p14="http://schemas.microsoft.com/office/powerpoint/2010/main" val="1232273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for sustaining Reference Architecture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1512887" y="1558925"/>
          <a:ext cx="10374312" cy="43999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11206">
                  <a:extLst>
                    <a:ext uri="{9D8B030D-6E8A-4147-A177-3AD203B41FA5}">
                      <a16:colId xmlns="" xmlns:a16="http://schemas.microsoft.com/office/drawing/2014/main" val="2640517829"/>
                    </a:ext>
                  </a:extLst>
                </a:gridCol>
                <a:gridCol w="3652437">
                  <a:extLst>
                    <a:ext uri="{9D8B030D-6E8A-4147-A177-3AD203B41FA5}">
                      <a16:colId xmlns="" xmlns:a16="http://schemas.microsoft.com/office/drawing/2014/main" val="1126159754"/>
                    </a:ext>
                  </a:extLst>
                </a:gridCol>
                <a:gridCol w="4010669">
                  <a:extLst>
                    <a:ext uri="{9D8B030D-6E8A-4147-A177-3AD203B41FA5}">
                      <a16:colId xmlns="" xmlns:a16="http://schemas.microsoft.com/office/drawing/2014/main" val="665667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24956341"/>
                  </a:ext>
                </a:extLst>
              </a:tr>
              <a:tr h="737235">
                <a:tc>
                  <a:txBody>
                    <a:bodyPr/>
                    <a:lstStyle/>
                    <a:p>
                      <a:r>
                        <a:rPr lang="en-US" dirty="0"/>
                        <a:t>MITA Governance</a:t>
                      </a:r>
                      <a:r>
                        <a:rPr lang="en-US" baseline="0" dirty="0"/>
                        <a:t> Board</a:t>
                      </a:r>
                      <a:r>
                        <a:rPr lang="en-US" dirty="0"/>
                        <a:t> Working</a:t>
                      </a:r>
                      <a:r>
                        <a:rPr lang="en-US" baseline="0" dirty="0"/>
                        <a:t> Group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Encompasses all stakeholders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More</a:t>
                      </a:r>
                      <a:r>
                        <a:rPr lang="en-US" sz="1600" baseline="0" dirty="0"/>
                        <a:t> d</a:t>
                      </a:r>
                      <a:r>
                        <a:rPr lang="en-US" sz="1600" dirty="0"/>
                        <a:t>irect</a:t>
                      </a:r>
                      <a:r>
                        <a:rPr lang="en-US" sz="1600" baseline="0" dirty="0"/>
                        <a:t> input to MITA TA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dirty="0"/>
                        <a:t>May not have</a:t>
                      </a:r>
                      <a:r>
                        <a:rPr lang="en-US" sz="1600" baseline="0" dirty="0"/>
                        <a:t> expertise in open source stewardship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314423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PSTG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Members</a:t>
                      </a:r>
                      <a:r>
                        <a:rPr lang="en-US" sz="1600" baseline="0" dirty="0"/>
                        <a:t> would be motivated and fast moving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baseline="0" dirty="0"/>
                        <a:t>Independent of CMS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dirty="0"/>
                        <a:t>Does</a:t>
                      </a:r>
                      <a:r>
                        <a:rPr lang="en-US" sz="1600" baseline="0" dirty="0"/>
                        <a:t> not encompass all stakeholders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dirty="0"/>
                        <a:t>May not have</a:t>
                      </a:r>
                      <a:r>
                        <a:rPr lang="en-US" sz="1600" baseline="0" dirty="0"/>
                        <a:t> expertise in managing open source architectures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81733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Medicaid Technical Alliance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dirty="0"/>
                        <a:t>Encompasses all stakeholders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dirty="0"/>
                        <a:t>May not have</a:t>
                      </a:r>
                      <a:r>
                        <a:rPr lang="en-US" sz="1600" baseline="0" dirty="0"/>
                        <a:t> expertise in managing open source architectures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baseline="0" dirty="0"/>
                        <a:t>No direct input into MITA TA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65491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Open source community</a:t>
                      </a:r>
                    </a:p>
                    <a:p>
                      <a:r>
                        <a:rPr lang="en-US" dirty="0"/>
                        <a:t>organization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/>
                        <a:t>Expertise in open source stewardship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/>
                        <a:t>Independent of CMS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/>
                        <a:t>Organization would have to be established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/>
                        <a:t>No direct input into MITA TA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73914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NESCO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/>
                        <a:t>Known entity in MES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dirty="0"/>
                        <a:t>Encompasses all stakeholders</a:t>
                      </a:r>
                      <a:endParaRPr lang="en-US" sz="1600" baseline="0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baseline="0" dirty="0"/>
                        <a:t>Independent of CMS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Would be based</a:t>
                      </a:r>
                      <a:r>
                        <a:rPr lang="en-US" sz="1600" baseline="0" dirty="0"/>
                        <a:t> on volunteer time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/>
                        <a:t>No direct input into MITA TA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001860934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Star: 7 Points 6"/>
          <p:cNvSpPr/>
          <p:nvPr/>
        </p:nvSpPr>
        <p:spPr>
          <a:xfrm>
            <a:off x="10972800" y="4343400"/>
            <a:ext cx="1219200" cy="762000"/>
          </a:xfrm>
          <a:prstGeom prst="star7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 Long-term Rec </a:t>
            </a:r>
          </a:p>
        </p:txBody>
      </p:sp>
      <p:sp>
        <p:nvSpPr>
          <p:cNvPr id="6" name="Star: 7 Points 5"/>
          <p:cNvSpPr/>
          <p:nvPr/>
        </p:nvSpPr>
        <p:spPr>
          <a:xfrm>
            <a:off x="11049000" y="2133600"/>
            <a:ext cx="1219200" cy="762000"/>
          </a:xfrm>
          <a:prstGeom prst="star7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 Short-term Rec </a:t>
            </a:r>
          </a:p>
        </p:txBody>
      </p:sp>
    </p:spTree>
    <p:extLst>
      <p:ext uri="{BB962C8B-B14F-4D97-AF65-F5344CB8AC3E}">
        <p14:creationId xmlns:p14="http://schemas.microsoft.com/office/powerpoint/2010/main" val="416124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2192" y="726480"/>
            <a:ext cx="10298808" cy="712465"/>
          </a:xfrm>
        </p:spPr>
        <p:txBody>
          <a:bodyPr>
            <a:normAutofit/>
          </a:bodyPr>
          <a:lstStyle/>
          <a:p>
            <a:r>
              <a:rPr lang="en-US" dirty="0" smtClean="0"/>
              <a:t>Stakeholders in Reference Architecture Working Group (RAWG)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States</a:t>
            </a:r>
          </a:p>
          <a:p>
            <a:pPr lvl="1"/>
            <a:r>
              <a:rPr lang="en-US" dirty="0" smtClean="0"/>
              <a:t>Vermont, California</a:t>
            </a:r>
          </a:p>
          <a:p>
            <a:r>
              <a:rPr lang="en-US" dirty="0" smtClean="0"/>
              <a:t>Vendors</a:t>
            </a:r>
          </a:p>
          <a:p>
            <a:pPr lvl="1"/>
            <a:r>
              <a:rPr lang="en-US" dirty="0" smtClean="0"/>
              <a:t>CNSI</a:t>
            </a:r>
          </a:p>
          <a:p>
            <a:r>
              <a:rPr lang="en-US" dirty="0" smtClean="0"/>
              <a:t>ONC</a:t>
            </a:r>
          </a:p>
          <a:p>
            <a:r>
              <a:rPr lang="en-US" dirty="0" smtClean="0"/>
              <a:t>Potential additions:</a:t>
            </a:r>
          </a:p>
          <a:p>
            <a:pPr lvl="1"/>
            <a:r>
              <a:rPr lang="en-US" dirty="0" smtClean="0"/>
              <a:t>OSEHRA</a:t>
            </a:r>
          </a:p>
          <a:p>
            <a:pPr lvl="1"/>
            <a:r>
              <a:rPr lang="en-US" smtClean="0"/>
              <a:t>Molina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927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67931"/>
            <a:ext cx="9956800" cy="712465"/>
          </a:xfrm>
        </p:spPr>
        <p:txBody>
          <a:bodyPr/>
          <a:lstStyle/>
          <a:p>
            <a:r>
              <a:rPr lang="en-US"/>
              <a:t>Reference Architecture – Layers 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4349786" y="984650"/>
          <a:ext cx="5703376" cy="5547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70337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9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Module-specific configurations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Domain-specific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APIs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aseline="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Module-specific databases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3434" marR="63434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Self-service Internal Development Tools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Development environment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Test, package, build, and release tools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Deployment pipeline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Module-level logging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Module-level monitoring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Database as a Service</a:t>
                      </a:r>
                    </a:p>
                  </a:txBody>
                  <a:tcPr marL="63434" marR="63434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9109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Non-domain-specific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APIs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Endpoints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Messaging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Service Discovery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Service Registry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Security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Load Balancing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Network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DNS</a:t>
                      </a:r>
                    </a:p>
                  </a:txBody>
                  <a:tcPr marL="63434" marR="63434" marT="0" marB="0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46191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Physical Servers or Cloud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Databases (dedicated and/or shared)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Operating System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Resource Isolation and Abstraction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Configuration management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Host-level Monitoring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Host-level Logging</a:t>
                      </a:r>
                    </a:p>
                  </a:txBody>
                  <a:tcPr marL="63434" marR="63434" marT="0" marB="0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53785" y="6569075"/>
            <a:ext cx="2438400" cy="365125"/>
          </a:xfrm>
        </p:spPr>
        <p:txBody>
          <a:bodyPr/>
          <a:lstStyle/>
          <a:p>
            <a:fld id="{295008BC-DA31-4D19-837B-EFA4386B05F5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44913" y="15589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47611" y="942201"/>
            <a:ext cx="1098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Layer 4: </a:t>
            </a:r>
          </a:p>
          <a:p>
            <a:r>
              <a:rPr lang="en-US"/>
              <a:t>Modules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28317" y="1971437"/>
            <a:ext cx="2321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Layer 3: </a:t>
            </a:r>
          </a:p>
          <a:p>
            <a:r>
              <a:rPr lang="en-US"/>
              <a:t>Application Platform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15687" y="3530323"/>
            <a:ext cx="1792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Layer 2:</a:t>
            </a:r>
          </a:p>
          <a:p>
            <a:r>
              <a:rPr lang="en-US"/>
              <a:t>Communication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04112" y="5373469"/>
            <a:ext cx="1572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Layer 1: </a:t>
            </a:r>
          </a:p>
          <a:p>
            <a:r>
              <a:rPr lang="en-US"/>
              <a:t>Hardware/OS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484432" y="996551"/>
            <a:ext cx="11321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RAWG,</a:t>
            </a:r>
            <a:endParaRPr lang="en-US" dirty="0"/>
          </a:p>
          <a:p>
            <a:pPr algn="ctr"/>
            <a:r>
              <a:rPr lang="en-US" dirty="0"/>
              <a:t>MITA-TAC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656433" y="3864756"/>
            <a:ext cx="788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RAWG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484431" y="2132280"/>
            <a:ext cx="1132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MITA-TAC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276106" y="5319710"/>
            <a:ext cx="15488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Amazon AWS</a:t>
            </a:r>
          </a:p>
          <a:p>
            <a:pPr algn="ctr"/>
            <a:r>
              <a:rPr lang="en-US" dirty="0"/>
              <a:t>Google Cloud</a:t>
            </a:r>
          </a:p>
          <a:p>
            <a:pPr algn="ctr"/>
            <a:r>
              <a:rPr lang="en-US" dirty="0"/>
              <a:t>Azure</a:t>
            </a:r>
          </a:p>
        </p:txBody>
      </p:sp>
    </p:spTree>
    <p:extLst>
      <p:ext uri="{BB962C8B-B14F-4D97-AF65-F5344CB8AC3E}">
        <p14:creationId xmlns:p14="http://schemas.microsoft.com/office/powerpoint/2010/main" val="36158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Vendor Timeframe for Incorporating RA into Modular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44000" y="6416676"/>
            <a:ext cx="2438400" cy="365125"/>
          </a:xfrm>
        </p:spPr>
        <p:txBody>
          <a:bodyPr/>
          <a:lstStyle/>
          <a:p>
            <a:fld id="{295008BC-DA31-4D19-837B-EFA4386B05F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Right Brace 5"/>
          <p:cNvSpPr/>
          <p:nvPr/>
        </p:nvSpPr>
        <p:spPr>
          <a:xfrm rot="5400000">
            <a:off x="3314699" y="3314427"/>
            <a:ext cx="533402" cy="3962401"/>
          </a:xfrm>
          <a:prstGeom prst="rightBrac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 rot="5400000">
            <a:off x="6743700" y="4000227"/>
            <a:ext cx="533400" cy="2590800"/>
          </a:xfrm>
          <a:prstGeom prst="rightBrac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/>
          <p:cNvSpPr/>
          <p:nvPr/>
        </p:nvSpPr>
        <p:spPr>
          <a:xfrm rot="5400000">
            <a:off x="9220199" y="4266928"/>
            <a:ext cx="533400" cy="2057399"/>
          </a:xfrm>
          <a:prstGeom prst="rightBrac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 rot="5400000">
            <a:off x="10914647" y="4742174"/>
            <a:ext cx="533400" cy="1106906"/>
          </a:xfrm>
          <a:prstGeom prst="rightBrac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247900" y="5751645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Vendor updates module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61496" y="5751645"/>
            <a:ext cx="2297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Vendor tests module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513594" y="5733872"/>
            <a:ext cx="1335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Precert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submission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600200" y="3843527"/>
          <a:ext cx="10134600" cy="9170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86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2098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14300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91705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 to 9 months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 to 6 months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 to 3 months</a:t>
                      </a: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 month</a:t>
                      </a:r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8731100" y="5754989"/>
            <a:ext cx="1511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Precert</a:t>
            </a:r>
            <a:r>
              <a:rPr lang="en-US" dirty="0"/>
              <a:t> preparation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276600" y="1940725"/>
            <a:ext cx="3543300" cy="929515"/>
          </a:xfrm>
          <a:prstGeom prst="rect">
            <a:avLst/>
          </a:prstGeom>
          <a:solidFill>
            <a:schemeClr val="tx2"/>
          </a:solidFill>
        </p:spPr>
        <p:txBody>
          <a:bodyPr wrap="squar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Prioritize modules that are easier to update for quick wins, then iterate in an agile process.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998" y="1454301"/>
            <a:ext cx="2189671" cy="218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40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24000"/>
            <a:ext cx="9956800" cy="4566694"/>
          </a:xfrm>
        </p:spPr>
        <p:txBody>
          <a:bodyPr/>
          <a:lstStyle/>
          <a:p>
            <a:r>
              <a:rPr lang="en-US" dirty="0" smtClean="0"/>
              <a:t>State / Vendor Scan Update</a:t>
            </a:r>
          </a:p>
          <a:p>
            <a:r>
              <a:rPr lang="en-US" dirty="0" smtClean="0"/>
              <a:t>Reference </a:t>
            </a:r>
            <a:r>
              <a:rPr lang="en-US" dirty="0" smtClean="0"/>
              <a:t>Architecture Working </a:t>
            </a:r>
            <a:r>
              <a:rPr lang="en-US" dirty="0" smtClean="0"/>
              <a:t>Group Update</a:t>
            </a:r>
          </a:p>
          <a:p>
            <a:r>
              <a:rPr lang="en-US" dirty="0" smtClean="0"/>
              <a:t>MESC Preconference</a:t>
            </a:r>
          </a:p>
          <a:p>
            <a:r>
              <a:rPr lang="en-US" dirty="0" smtClean="0"/>
              <a:t>Today’s update </a:t>
            </a:r>
            <a:r>
              <a:rPr lang="en-US" dirty="0"/>
              <a:t>session with </a:t>
            </a:r>
            <a:r>
              <a:rPr lang="en-US" dirty="0" smtClean="0"/>
              <a:t>Jess</a:t>
            </a:r>
          </a:p>
          <a:p>
            <a:r>
              <a:rPr lang="en-US" dirty="0" smtClean="0"/>
              <a:t>Name for the reference architecture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98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Scan Update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59470"/>
            <a:ext cx="10070208" cy="484133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Conducted </a:t>
            </a:r>
            <a:r>
              <a:rPr lang="en-US" dirty="0" smtClean="0"/>
              <a:t>calls </a:t>
            </a:r>
            <a:r>
              <a:rPr lang="en-US" dirty="0" smtClean="0"/>
              <a:t>with </a:t>
            </a:r>
            <a:r>
              <a:rPr lang="en-US" dirty="0" smtClean="0"/>
              <a:t>Michigan and Wyoming</a:t>
            </a:r>
          </a:p>
          <a:p>
            <a:pPr lvl="1"/>
            <a:r>
              <a:rPr lang="en-US" dirty="0" smtClean="0"/>
              <a:t>Technical scan with Wyoming</a:t>
            </a:r>
          </a:p>
          <a:p>
            <a:pPr lvl="2"/>
            <a:r>
              <a:rPr lang="en-US" dirty="0" smtClean="0"/>
              <a:t>Following similar model to Montana</a:t>
            </a:r>
          </a:p>
          <a:p>
            <a:pPr lvl="2"/>
            <a:r>
              <a:rPr lang="en-US" dirty="0" smtClean="0"/>
              <a:t>Relying heavily on SI to determine architecture and module APIs</a:t>
            </a:r>
          </a:p>
          <a:p>
            <a:pPr lvl="2"/>
            <a:r>
              <a:rPr lang="en-US" dirty="0" smtClean="0"/>
              <a:t>Don’t have the expertise or staffing in house</a:t>
            </a:r>
          </a:p>
          <a:p>
            <a:pPr lvl="2"/>
            <a:r>
              <a:rPr lang="en-US" dirty="0" smtClean="0"/>
              <a:t>Aiming to technology agnostic</a:t>
            </a:r>
          </a:p>
          <a:p>
            <a:pPr lvl="1"/>
            <a:r>
              <a:rPr lang="en-US" dirty="0" smtClean="0"/>
              <a:t>Reference architecture approach call with Michigan</a:t>
            </a:r>
          </a:p>
          <a:p>
            <a:pPr lvl="2"/>
            <a:r>
              <a:rPr lang="en-US" dirty="0" smtClean="0"/>
              <a:t>Similar questions to calls with California and Vermont</a:t>
            </a:r>
          </a:p>
          <a:p>
            <a:pPr lvl="2"/>
            <a:r>
              <a:rPr lang="en-US" dirty="0" smtClean="0"/>
              <a:t>Use </a:t>
            </a:r>
            <a:r>
              <a:rPr lang="en-US" dirty="0" err="1" smtClean="0"/>
              <a:t>Sparx</a:t>
            </a:r>
            <a:r>
              <a:rPr lang="en-US" dirty="0" smtClean="0"/>
              <a:t> as a modeling tool, which seems to be a popular choice among states</a:t>
            </a:r>
          </a:p>
          <a:p>
            <a:pPr lvl="2"/>
            <a:r>
              <a:rPr lang="en-US" dirty="0" smtClean="0"/>
              <a:t>Heavily reliant on CNSI</a:t>
            </a:r>
          </a:p>
          <a:p>
            <a:pPr lvl="2"/>
            <a:r>
              <a:rPr lang="en-US" dirty="0" smtClean="0"/>
              <a:t>Actively looking to bring additional states to the platform</a:t>
            </a:r>
          </a:p>
          <a:p>
            <a:pPr lvl="3"/>
            <a:r>
              <a:rPr lang="en-US" dirty="0" smtClean="0"/>
              <a:t>Looking for good matches financially, politically, technically</a:t>
            </a:r>
          </a:p>
          <a:p>
            <a:pPr lvl="2"/>
            <a:r>
              <a:rPr lang="en-US" dirty="0" smtClean="0"/>
              <a:t>Very Medicaid-focused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4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Scan Update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59470"/>
            <a:ext cx="10070208" cy="4933406"/>
          </a:xfrm>
        </p:spPr>
        <p:txBody>
          <a:bodyPr>
            <a:normAutofit/>
          </a:bodyPr>
          <a:lstStyle/>
          <a:p>
            <a:r>
              <a:rPr lang="en-US" dirty="0" smtClean="0"/>
              <a:t>Received business process diagrams from Montana</a:t>
            </a:r>
          </a:p>
          <a:p>
            <a:r>
              <a:rPr lang="en-US" dirty="0" smtClean="0"/>
              <a:t>Received information package from West Virginia</a:t>
            </a:r>
          </a:p>
          <a:p>
            <a:pPr lvl="1"/>
            <a:r>
              <a:rPr lang="en-US" dirty="0" smtClean="0"/>
              <a:t>Business process diagrams, </a:t>
            </a:r>
          </a:p>
          <a:p>
            <a:pPr lvl="1"/>
            <a:r>
              <a:rPr lang="en-US" dirty="0" smtClean="0"/>
              <a:t>List of modules, </a:t>
            </a:r>
          </a:p>
          <a:p>
            <a:pPr lvl="1"/>
            <a:r>
              <a:rPr lang="en-US" dirty="0" smtClean="0"/>
              <a:t>API specifications, </a:t>
            </a:r>
          </a:p>
          <a:p>
            <a:pPr lvl="1"/>
            <a:r>
              <a:rPr lang="en-US" dirty="0" smtClean="0"/>
              <a:t>Technology stack descriptions, </a:t>
            </a:r>
          </a:p>
          <a:p>
            <a:pPr lvl="1"/>
            <a:r>
              <a:rPr lang="en-US" dirty="0" smtClean="0"/>
              <a:t>Documents from opportunities with New Jersey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11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Vendor </a:t>
            </a:r>
            <a:r>
              <a:rPr lang="en-US" dirty="0"/>
              <a:t>Scan Update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Reached out to Jeff Strand at </a:t>
            </a:r>
            <a:r>
              <a:rPr lang="en-US" dirty="0" err="1" smtClean="0"/>
              <a:t>Conduent</a:t>
            </a:r>
            <a:r>
              <a:rPr lang="en-US" dirty="0" smtClean="0"/>
              <a:t> on 6/9</a:t>
            </a:r>
          </a:p>
          <a:p>
            <a:pPr lvl="1"/>
            <a:r>
              <a:rPr lang="en-US" dirty="0" smtClean="0"/>
              <a:t>No response yet</a:t>
            </a:r>
          </a:p>
          <a:p>
            <a:pPr marL="342900" lvl="1" indent="-230188">
              <a:buFont typeface="Wingdings" panose="05000000000000000000" pitchFamily="2" charset="2"/>
              <a:buChar char="§"/>
            </a:pPr>
            <a:r>
              <a:rPr lang="en-US" dirty="0" smtClean="0"/>
              <a:t>Received </a:t>
            </a:r>
            <a:r>
              <a:rPr lang="en-US" dirty="0"/>
              <a:t>CAQH CORE </a:t>
            </a:r>
            <a:r>
              <a:rPr lang="en-US" dirty="0" smtClean="0"/>
              <a:t>APIs from Molina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66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MES Functional Areas Across States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476513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Provider Management</a:t>
            </a:r>
          </a:p>
          <a:p>
            <a:pPr lvl="1"/>
            <a:r>
              <a:rPr lang="en-US" dirty="0" smtClean="0"/>
              <a:t>Screening</a:t>
            </a:r>
          </a:p>
          <a:p>
            <a:pPr lvl="1"/>
            <a:r>
              <a:rPr lang="en-US" dirty="0" smtClean="0"/>
              <a:t>Enrollment</a:t>
            </a:r>
          </a:p>
          <a:p>
            <a:r>
              <a:rPr lang="en-US" dirty="0" smtClean="0"/>
              <a:t>Claims</a:t>
            </a:r>
          </a:p>
          <a:p>
            <a:r>
              <a:rPr lang="en-US" dirty="0" smtClean="0"/>
              <a:t>Pharmacy</a:t>
            </a:r>
          </a:p>
          <a:p>
            <a:r>
              <a:rPr lang="en-US" dirty="0" smtClean="0"/>
              <a:t>Financial Management</a:t>
            </a:r>
          </a:p>
          <a:p>
            <a:r>
              <a:rPr lang="en-US" dirty="0" smtClean="0"/>
              <a:t>Member Eligibility and Enrollment</a:t>
            </a:r>
          </a:p>
          <a:p>
            <a:r>
              <a:rPr lang="en-US" dirty="0" smtClean="0"/>
              <a:t>Third Party Liability</a:t>
            </a:r>
          </a:p>
          <a:p>
            <a:r>
              <a:rPr lang="en-US" dirty="0" smtClean="0"/>
              <a:t>Case Management</a:t>
            </a:r>
          </a:p>
          <a:p>
            <a:r>
              <a:rPr lang="en-US" dirty="0" smtClean="0"/>
              <a:t>Data Warehouse / Business Intelligence / Analytics</a:t>
            </a:r>
          </a:p>
          <a:p>
            <a:r>
              <a:rPr lang="en-US" dirty="0" smtClean="0"/>
              <a:t>Managed Care Enrollment Broker</a:t>
            </a:r>
          </a:p>
          <a:p>
            <a:r>
              <a:rPr lang="en-US" dirty="0" smtClean="0"/>
              <a:t>Integration Platform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236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Architecture Working Group (RAWG)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Last Week</a:t>
            </a:r>
          </a:p>
          <a:p>
            <a:pPr lvl="1"/>
            <a:r>
              <a:rPr lang="en-US" dirty="0" smtClean="0"/>
              <a:t>Talked about MESC preconference session on reference architecture</a:t>
            </a:r>
          </a:p>
          <a:p>
            <a:pPr lvl="1"/>
            <a:r>
              <a:rPr lang="en-US" dirty="0" smtClean="0"/>
              <a:t>Introduced the MITA Governance Board and context for the reference architecture</a:t>
            </a:r>
          </a:p>
          <a:p>
            <a:pPr lvl="1"/>
            <a:r>
              <a:rPr lang="en-US" dirty="0" smtClean="0"/>
              <a:t>Andrew Laing from Vermont gave presentation on language of architecture</a:t>
            </a:r>
          </a:p>
          <a:p>
            <a:pPr lvl="1"/>
            <a:r>
              <a:rPr lang="en-US" dirty="0" smtClean="0"/>
              <a:t>MITRE presented review of </a:t>
            </a:r>
            <a:r>
              <a:rPr lang="en-US" dirty="0" err="1" smtClean="0"/>
              <a:t>RedHat</a:t>
            </a:r>
            <a:r>
              <a:rPr lang="en-US" dirty="0" smtClean="0"/>
              <a:t> </a:t>
            </a:r>
            <a:r>
              <a:rPr lang="en-US" dirty="0" err="1" smtClean="0"/>
              <a:t>OpenShift</a:t>
            </a:r>
            <a:r>
              <a:rPr lang="en-US" dirty="0" smtClean="0"/>
              <a:t>, an open source PaaS for managing and deploying software containers</a:t>
            </a:r>
          </a:p>
          <a:p>
            <a:r>
              <a:rPr lang="en-US" dirty="0" smtClean="0"/>
              <a:t>This week</a:t>
            </a:r>
          </a:p>
          <a:p>
            <a:pPr lvl="1"/>
            <a:r>
              <a:rPr lang="en-US" dirty="0" smtClean="0"/>
              <a:t>Cover the MITA Governance Board (MGB) in more detail and MGB WG proposal</a:t>
            </a:r>
          </a:p>
          <a:p>
            <a:pPr lvl="1"/>
            <a:r>
              <a:rPr lang="en-US" dirty="0" smtClean="0"/>
              <a:t>Assign functional areas to working group members</a:t>
            </a:r>
          </a:p>
          <a:p>
            <a:pPr lvl="2"/>
            <a:r>
              <a:rPr lang="en-US" dirty="0" smtClean="0"/>
              <a:t>Develop service definitions</a:t>
            </a:r>
          </a:p>
          <a:p>
            <a:pPr lvl="2"/>
            <a:r>
              <a:rPr lang="en-US" dirty="0" smtClean="0"/>
              <a:t>Commit resources to the effort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Architecture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examples:</a:t>
            </a:r>
          </a:p>
          <a:p>
            <a:pPr lvl="1"/>
            <a:r>
              <a:rPr lang="en-US" dirty="0" smtClean="0"/>
              <a:t>Radius</a:t>
            </a:r>
          </a:p>
          <a:p>
            <a:pPr lvl="1"/>
            <a:r>
              <a:rPr lang="en-US" dirty="0" smtClean="0"/>
              <a:t>Trellis (structure)</a:t>
            </a:r>
          </a:p>
          <a:p>
            <a:pPr lvl="1"/>
            <a:r>
              <a:rPr lang="en-US" dirty="0" smtClean="0"/>
              <a:t>Wicker (structure)</a:t>
            </a:r>
          </a:p>
          <a:p>
            <a:pPr lvl="1"/>
            <a:r>
              <a:rPr lang="en-US" dirty="0" smtClean="0"/>
              <a:t>Acacia (tree)</a:t>
            </a:r>
          </a:p>
          <a:p>
            <a:pPr lvl="1"/>
            <a:r>
              <a:rPr lang="en-US" dirty="0" smtClean="0"/>
              <a:t>Tupelo (tree)</a:t>
            </a:r>
          </a:p>
          <a:p>
            <a:pPr lvl="1"/>
            <a:r>
              <a:rPr lang="en-US" dirty="0" smtClean="0"/>
              <a:t>Coral (colony)</a:t>
            </a:r>
            <a:endParaRPr lang="en-US" dirty="0" smtClean="0"/>
          </a:p>
          <a:p>
            <a:pPr lvl="1"/>
            <a:r>
              <a:rPr lang="en-US" dirty="0" smtClean="0"/>
              <a:t>AMIE – </a:t>
            </a:r>
            <a:r>
              <a:rPr lang="en-US" dirty="0" smtClean="0">
                <a:solidFill>
                  <a:srgbClr val="FF0000"/>
                </a:solidFill>
              </a:rPr>
              <a:t>A</a:t>
            </a:r>
            <a:r>
              <a:rPr lang="en-US" dirty="0" smtClean="0"/>
              <a:t>dvanced </a:t>
            </a:r>
            <a:r>
              <a:rPr lang="en-US" dirty="0" smtClean="0">
                <a:solidFill>
                  <a:srgbClr val="FF0000"/>
                </a:solidFill>
              </a:rPr>
              <a:t>M</a:t>
            </a:r>
            <a:r>
              <a:rPr lang="en-US" dirty="0" smtClean="0"/>
              <a:t>edicaid </a:t>
            </a:r>
            <a:r>
              <a:rPr lang="en-US" dirty="0" smtClean="0">
                <a:solidFill>
                  <a:srgbClr val="FF0000"/>
                </a:solidFill>
              </a:rPr>
              <a:t>I</a:t>
            </a:r>
            <a:r>
              <a:rPr lang="en-US" dirty="0" smtClean="0"/>
              <a:t>ntegration </a:t>
            </a:r>
            <a:r>
              <a:rPr lang="en-US" dirty="0" smtClean="0">
                <a:solidFill>
                  <a:srgbClr val="FF0000"/>
                </a:solidFill>
              </a:rPr>
              <a:t>E</a:t>
            </a:r>
            <a:r>
              <a:rPr lang="en-US" dirty="0" smtClean="0"/>
              <a:t>nvironment</a:t>
            </a:r>
          </a:p>
          <a:p>
            <a:pPr lvl="1"/>
            <a:r>
              <a:rPr lang="en-US" dirty="0" smtClean="0"/>
              <a:t>Hermes (god of transitions and boundaries)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10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MESC Preconference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Completed first draft of presentation for review within MITRE</a:t>
            </a:r>
          </a:p>
          <a:p>
            <a:r>
              <a:rPr lang="en-US" dirty="0" smtClean="0"/>
              <a:t>Plan to release another draft for Eugene to review early next week</a:t>
            </a:r>
          </a:p>
          <a:p>
            <a:pPr lvl="1"/>
            <a:r>
              <a:rPr lang="en-US" dirty="0" smtClean="0"/>
              <a:t>Presentation will take 30-45 minutes, leaving over an hour for discussion and feedback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60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ITRE Corporate Colors">
      <a:dk1>
        <a:sysClr val="windowText" lastClr="000000"/>
      </a:dk1>
      <a:lt1>
        <a:sysClr val="window" lastClr="FFFFFF"/>
      </a:lt1>
      <a:dk2>
        <a:srgbClr val="005B94"/>
      </a:dk2>
      <a:lt2>
        <a:srgbClr val="CFDEEA"/>
      </a:lt2>
      <a:accent1>
        <a:srgbClr val="00B3DC"/>
      </a:accent1>
      <a:accent2>
        <a:srgbClr val="F7901E"/>
      </a:accent2>
      <a:accent3>
        <a:srgbClr val="FFE23C"/>
      </a:accent3>
      <a:accent4>
        <a:srgbClr val="C1CD23"/>
      </a:accent4>
      <a:accent5>
        <a:srgbClr val="C6401D"/>
      </a:accent5>
      <a:accent6>
        <a:srgbClr val="FFFFFF"/>
      </a:accent6>
      <a:hlink>
        <a:srgbClr val="005F9E"/>
      </a:hlink>
      <a:folHlink>
        <a:srgbClr val="800080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40000"/>
            <a:lumOff val="60000"/>
          </a:schemeClr>
        </a:solidFill>
      </a:spPr>
      <a:bodyPr rtlCol="0" anchor="t"/>
      <a:lstStyle>
        <a:defPPr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AMH Partnership--Template 20150212.potx" id="{E3E7DF17-9915-4A0A-8A69-379FC87FA219}" vid="{3B648C31-F8F5-4679-A9E6-11D93A2C87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58962E164FD14646B65BD0D4BDD40A0E" ma:contentTypeVersion="1" ma:contentTypeDescription="Materials and documents that contain MITRE authored content and other content directly attributable to MITRE and its work" ma:contentTypeScope="" ma:versionID="ab73289778e83d0700725df461c3689b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targetNamespace="http://schemas.microsoft.com/office/2006/metadata/properties" ma:root="true" ma:fieldsID="e207f629e9ef5d09050449f693559770" ns1:_="" ns2:_="">
    <xsd:import namespace="http://schemas.microsoft.com/sharepoint/v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79D1AB3-61E6-49CE-A202-6C87A7ACF11F}">
  <ds:schemaRefs>
    <ds:schemaRef ds:uri="http://schemas.microsoft.com/office/2006/metadata/customXsn"/>
  </ds:schemaRefs>
</ds:datastoreItem>
</file>

<file path=customXml/itemProps2.xml><?xml version="1.0" encoding="utf-8"?>
<ds:datastoreItem xmlns:ds="http://schemas.openxmlformats.org/officeDocument/2006/customXml" ds:itemID="{09EA95C7-BE2A-4286-8E71-7F1724D23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0F987F4-B58D-4CA5-980A-F3CE4EC64D31}">
  <ds:schemaRefs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sharepoint/v3/fields"/>
    <ds:schemaRef ds:uri="http://schemas.microsoft.com/sharepoint/v3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6952A377-355C-48AD-9C1C-8BDCECEA822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53027</TotalTime>
  <Words>1149</Words>
  <Application>Microsoft Macintosh PowerPoint</Application>
  <PresentationFormat>Widescreen</PresentationFormat>
  <Paragraphs>267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 Black</vt:lpstr>
      <vt:lpstr>Calibri</vt:lpstr>
      <vt:lpstr>Helvetica LT Std</vt:lpstr>
      <vt:lpstr>Mangal</vt:lpstr>
      <vt:lpstr>Times New Roman</vt:lpstr>
      <vt:lpstr>Trebuchet MS</vt:lpstr>
      <vt:lpstr>Verdana</vt:lpstr>
      <vt:lpstr>Wingdings</vt:lpstr>
      <vt:lpstr>Arial</vt:lpstr>
      <vt:lpstr>Office Theme</vt:lpstr>
      <vt:lpstr>Advancing the Medicaid IT Enterprise Project </vt:lpstr>
      <vt:lpstr>Agenda</vt:lpstr>
      <vt:lpstr>State Scan Update</vt:lpstr>
      <vt:lpstr>State Scan Update</vt:lpstr>
      <vt:lpstr>Vendor Scan Update</vt:lpstr>
      <vt:lpstr>Common MES Functional Areas Across States</vt:lpstr>
      <vt:lpstr>Reference Architecture Working Group (RAWG)</vt:lpstr>
      <vt:lpstr>Reference Architecture Names</vt:lpstr>
      <vt:lpstr>MESC Preconference</vt:lpstr>
      <vt:lpstr>FY 17 Reference Architecture Roadmap</vt:lpstr>
      <vt:lpstr>Level of Effort to Value of FY17 Deliverables</vt:lpstr>
      <vt:lpstr>Adopting the Reference Architecture into MES</vt:lpstr>
      <vt:lpstr>Risks of Reference Architecture and Mitigation</vt:lpstr>
      <vt:lpstr>Options for sustaining Reference Architecture</vt:lpstr>
      <vt:lpstr>Stakeholders in Reference Architecture Working Group (RAWG)</vt:lpstr>
      <vt:lpstr>Reference Architecture – Layers </vt:lpstr>
      <vt:lpstr>Vendor Timeframe for Incorporating RA into Modular Solutions</vt:lpstr>
    </vt:vector>
  </TitlesOfParts>
  <Company>The MITRE Corporation</Company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Advancing Medicaid IT Enterprise DSG Director Quarterly Status 2017-01-27 wip 01-13</dc:title>
  <dc:creator>Vince Cordivano</dc:creator>
  <dc:description/>
  <cp:lastModifiedBy>Hill, Dave</cp:lastModifiedBy>
  <cp:revision>2254</cp:revision>
  <cp:lastPrinted>2017-01-20T15:08:41Z</cp:lastPrinted>
  <dcterms:created xsi:type="dcterms:W3CDTF">2012-10-22T21:49:00Z</dcterms:created>
  <dcterms:modified xsi:type="dcterms:W3CDTF">2017-06-16T15:56:15Z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0x010100823A99C636F7423283FB0D200866C6130058962E164FD14646B65BD0D4BDD40A0E</vt:lpwstr>
  </property>
  <property fmtid="{D5CDD505-2E9C-101B-9397-08002B2CF9AE}" pid="3" name="Deliverable Month">
    <vt:lpwstr>2012 October</vt:lpwstr>
  </property>
  <property fmtid="{D5CDD505-2E9C-101B-9397-08002B2CF9AE}" pid="4" name="Deliverable Type">
    <vt:lpwstr>Monthly Status Report</vt:lpwstr>
  </property>
  <property fmtid="{D5CDD505-2E9C-101B-9397-08002B2CF9AE}" pid="5" name="Document Owner">
    <vt:lpwstr>Gana Moharir</vt:lpwstr>
  </property>
</Properties>
</file>